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2.xml" ContentType="application/vnd.openxmlformats-officedocument.presentationml.slideMaster+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notesSlides/notesSlide13.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22.xml" ContentType="application/vnd.openxmlformats-officedocument.presentationml.slideLayou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65" r:id="rId3"/>
    <p:sldId id="258" r:id="rId4"/>
    <p:sldId id="267" r:id="rId5"/>
    <p:sldId id="269" r:id="rId6"/>
    <p:sldId id="270" r:id="rId7"/>
    <p:sldId id="271" r:id="rId8"/>
    <p:sldId id="273" r:id="rId9"/>
    <p:sldId id="274" r:id="rId10"/>
    <p:sldId id="272" r:id="rId11"/>
    <p:sldId id="261" r:id="rId12"/>
    <p:sldId id="268" r:id="rId13"/>
    <p:sldId id="266"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043" autoAdjust="0"/>
  </p:normalViewPr>
  <p:slideViewPr>
    <p:cSldViewPr>
      <p:cViewPr varScale="1">
        <p:scale>
          <a:sx n="72" d="100"/>
          <a:sy n="72" d="100"/>
        </p:scale>
        <p:origin x="-144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customXml" Target="../customXml/item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54B926-E3C8-4779-8516-82067A841FAA}" type="datetimeFigureOut">
              <a:rPr lang="en-US" smtClean="0"/>
              <a:t>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90B185-5920-449B-A105-7950A7161C0E}" type="slidenum">
              <a:rPr lang="en-US" smtClean="0"/>
              <a:t>‹#›</a:t>
            </a:fld>
            <a:endParaRPr lang="en-US"/>
          </a:p>
        </p:txBody>
      </p:sp>
    </p:spTree>
    <p:extLst>
      <p:ext uri="{BB962C8B-B14F-4D97-AF65-F5344CB8AC3E}">
        <p14:creationId xmlns:p14="http://schemas.microsoft.com/office/powerpoint/2010/main" val="1015060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osc.gov/"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osc.gov/"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eeoc.gov/"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Facilitator: </a:t>
            </a:r>
            <a:r>
              <a:rPr lang="en-US" sz="1200" kern="1200" dirty="0" smtClean="0">
                <a:solidFill>
                  <a:schemeClr val="tx1"/>
                </a:solidFill>
                <a:effectLst/>
                <a:latin typeface="+mn-lt"/>
                <a:ea typeface="+mn-ea"/>
                <a:cs typeface="+mn-cs"/>
              </a:rPr>
              <a:t>Locate information regarding local area incidents to share and discuss in the ‘Let’s Talk’ portion, if available.</a:t>
            </a:r>
          </a:p>
          <a:p>
            <a:pPr eaLnBrk="1" hangingPunct="1"/>
            <a:endParaRPr lang="en-US" sz="1200" b="1" baseline="0" dirty="0" smtClean="0">
              <a:latin typeface="Verdana" pitchFamily="34" charset="0"/>
            </a:endParaRPr>
          </a:p>
          <a:p>
            <a:pPr eaLnBrk="1" hangingPunct="1"/>
            <a:endParaRPr lang="en-US" sz="1200" baseline="0"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latin typeface="Verdana" pitchFamily="34" charset="0"/>
              </a:rPr>
              <a:t>Read: </a:t>
            </a:r>
            <a:r>
              <a:rPr lang="en-US" sz="1200" baseline="0" dirty="0" smtClean="0">
                <a:latin typeface="Verdana" pitchFamily="34" charset="0"/>
              </a:rPr>
              <a:t> Welcome to your No FEAR Act refresher training.</a:t>
            </a:r>
            <a:endParaRPr lang="en-US" sz="1200" b="0" dirty="0" smtClean="0">
              <a:latin typeface="Verdana" pitchFamily="34" charset="0"/>
            </a:endParaRPr>
          </a:p>
          <a:p>
            <a:pPr eaLnBrk="1" hangingPunct="1"/>
            <a:endParaRPr lang="en-US" sz="1200" b="0" dirty="0" smtClean="0">
              <a:latin typeface="Verdana" pitchFamily="34" charset="0"/>
            </a:endParaRPr>
          </a:p>
          <a:p>
            <a:endParaRPr lang="en-US" dirty="0"/>
          </a:p>
        </p:txBody>
      </p:sp>
      <p:sp>
        <p:nvSpPr>
          <p:cNvPr id="4" name="Slide Number Placeholder 3"/>
          <p:cNvSpPr>
            <a:spLocks noGrp="1"/>
          </p:cNvSpPr>
          <p:nvPr>
            <p:ph type="sldNum" sz="quarter" idx="10"/>
          </p:nvPr>
        </p:nvSpPr>
        <p:spPr/>
        <p:txBody>
          <a:bodyPr/>
          <a:lstStyle/>
          <a:p>
            <a:fld id="{1890B185-5920-449B-A105-7950A7161C0E}" type="slidenum">
              <a:rPr lang="en-US" smtClean="0"/>
              <a:t>1</a:t>
            </a:fld>
            <a:endParaRPr lang="en-US"/>
          </a:p>
        </p:txBody>
      </p:sp>
    </p:spTree>
    <p:extLst>
      <p:ext uri="{BB962C8B-B14F-4D97-AF65-F5344CB8AC3E}">
        <p14:creationId xmlns:p14="http://schemas.microsoft.com/office/powerpoint/2010/main" val="1610945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Facilitator: </a:t>
            </a:r>
            <a:r>
              <a:rPr lang="en-US" sz="1200" b="0" dirty="0" smtClean="0">
                <a:latin typeface="Verdana" pitchFamily="34" charset="0"/>
              </a:rPr>
              <a:t>For</a:t>
            </a:r>
            <a:r>
              <a:rPr lang="en-US" sz="1200" b="0" baseline="0" dirty="0" smtClean="0">
                <a:latin typeface="Verdana" pitchFamily="34" charset="0"/>
              </a:rPr>
              <a:t> this slide, commanders/first sergeants would use gathered data and discuss issues as they relate to their organization</a:t>
            </a:r>
            <a:r>
              <a:rPr lang="en-US" sz="1200" dirty="0" smtClean="0">
                <a:latin typeface="Verdana" pitchFamily="34" charset="0"/>
              </a:rPr>
              <a:t>.</a:t>
            </a:r>
            <a:endParaRPr lang="en-US" sz="1200" b="1" dirty="0" smtClean="0">
              <a:latin typeface="Verdana" pitchFamily="34" charset="0"/>
            </a:endParaRPr>
          </a:p>
          <a:p>
            <a:pPr eaLnBrk="1" hangingPunct="1"/>
            <a:endParaRPr lang="en-US" sz="1200"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Discuss:  </a:t>
            </a:r>
            <a:r>
              <a:rPr lang="en-US" sz="1200" b="0" dirty="0" smtClean="0">
                <a:latin typeface="Verdana" pitchFamily="34" charset="0"/>
              </a:rPr>
              <a:t>W</a:t>
            </a:r>
            <a:r>
              <a:rPr lang="en-US" sz="1200" baseline="0" dirty="0" smtClean="0">
                <a:latin typeface="Verdana" pitchFamily="34" charset="0"/>
              </a:rPr>
              <a:t>ho the POC’s are within your organization, and any hot topics as it relates to the subject, to include recent violations.</a:t>
            </a:r>
          </a:p>
          <a:p>
            <a:pPr eaLnBrk="1" hangingPunct="1"/>
            <a:endParaRPr lang="en-US" sz="1200" dirty="0" smtClean="0">
              <a:latin typeface="Verdana" pitchFamily="34" charset="0"/>
            </a:endParaRPr>
          </a:p>
          <a:p>
            <a:pPr eaLnBrk="1" hangingPunct="1"/>
            <a:r>
              <a:rPr lang="en-US" sz="1200" dirty="0" smtClean="0">
                <a:latin typeface="Verdana" pitchFamily="34" charset="0"/>
              </a:rPr>
              <a:t>Open the floor</a:t>
            </a:r>
            <a:r>
              <a:rPr lang="en-US" sz="1200" baseline="0" dirty="0" smtClean="0">
                <a:latin typeface="Verdana" pitchFamily="34" charset="0"/>
              </a:rPr>
              <a:t> to group discussion.</a:t>
            </a:r>
            <a:endParaRPr lang="en-US" sz="1200" dirty="0" smtClean="0">
              <a:latin typeface="Verdana" pitchFamily="34" charset="0"/>
            </a:endParaRPr>
          </a:p>
          <a:p>
            <a:pPr eaLnBrk="1" hangingPunct="1"/>
            <a:endParaRPr lang="en-US" sz="1200" b="1" dirty="0" smtClean="0">
              <a:latin typeface="Verdana" pitchFamily="34" charset="0"/>
            </a:endParaRPr>
          </a:p>
          <a:p>
            <a:endParaRPr lang="en-US" dirty="0"/>
          </a:p>
        </p:txBody>
      </p:sp>
      <p:sp>
        <p:nvSpPr>
          <p:cNvPr id="4" name="Slide Number Placeholder 3"/>
          <p:cNvSpPr>
            <a:spLocks noGrp="1"/>
          </p:cNvSpPr>
          <p:nvPr>
            <p:ph type="sldNum" sz="quarter" idx="10"/>
          </p:nvPr>
        </p:nvSpPr>
        <p:spPr/>
        <p:txBody>
          <a:bodyPr/>
          <a:lstStyle/>
          <a:p>
            <a:fld id="{1890B185-5920-449B-A105-7950A7161C0E}" type="slidenum">
              <a:rPr lang="en-US" smtClean="0"/>
              <a:t>10</a:t>
            </a:fld>
            <a:endParaRPr lang="en-US"/>
          </a:p>
        </p:txBody>
      </p:sp>
    </p:spTree>
    <p:extLst>
      <p:ext uri="{BB962C8B-B14F-4D97-AF65-F5344CB8AC3E}">
        <p14:creationId xmlns:p14="http://schemas.microsoft.com/office/powerpoint/2010/main" val="1981641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200" b="1" dirty="0" smtClean="0">
                <a:latin typeface="Verdana" pitchFamily="34" charset="0"/>
              </a:rPr>
              <a:t>Facilitator: </a:t>
            </a:r>
          </a:p>
          <a:p>
            <a:pPr eaLnBrk="1" hangingPunct="1"/>
            <a:endParaRPr lang="en-US" sz="1200" dirty="0" smtClean="0">
              <a:latin typeface="Verdana" pitchFamily="34" charset="0"/>
            </a:endParaRPr>
          </a:p>
          <a:p>
            <a:pPr eaLnBrk="1" hangingPunct="1"/>
            <a:r>
              <a:rPr lang="en-US" sz="1200" b="1" dirty="0" smtClean="0">
                <a:latin typeface="Verdana" pitchFamily="34" charset="0"/>
              </a:rPr>
              <a:t>Read:  </a:t>
            </a:r>
            <a:r>
              <a:rPr lang="en-US" sz="1200" b="0" baseline="0" dirty="0" smtClean="0">
                <a:latin typeface="Verdana" pitchFamily="34" charset="0"/>
              </a:rPr>
              <a:t>For more information, you can use this references or contact your EEO representative.</a:t>
            </a:r>
            <a:endParaRPr lang="en-US" sz="1200" b="1" dirty="0" smtClean="0">
              <a:latin typeface="Verdana" pitchFamily="34" charset="0"/>
            </a:endParaRPr>
          </a:p>
        </p:txBody>
      </p:sp>
      <p:sp>
        <p:nvSpPr>
          <p:cNvPr id="4" name="Slide Number Placeholder 3"/>
          <p:cNvSpPr>
            <a:spLocks noGrp="1"/>
          </p:cNvSpPr>
          <p:nvPr>
            <p:ph type="sldNum" sz="quarter" idx="10"/>
          </p:nvPr>
        </p:nvSpPr>
        <p:spPr/>
        <p:txBody>
          <a:bodyPr/>
          <a:lstStyle/>
          <a:p>
            <a:fld id="{1890B185-5920-449B-A105-7950A7161C0E}" type="slidenum">
              <a:rPr lang="en-US" smtClean="0"/>
              <a:t>11</a:t>
            </a:fld>
            <a:endParaRPr lang="en-US"/>
          </a:p>
        </p:txBody>
      </p:sp>
    </p:spTree>
    <p:extLst>
      <p:ext uri="{BB962C8B-B14F-4D97-AF65-F5344CB8AC3E}">
        <p14:creationId xmlns:p14="http://schemas.microsoft.com/office/powerpoint/2010/main" val="4162372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policy of equal employment opportunity applies to, and must be an integral part of every aspect of personnel policy and practice in the employment, development, advancement, and treatment of civilian employees of the Federal Government. </a:t>
            </a:r>
          </a:p>
          <a:p>
            <a:endParaRPr lang="en-US" dirty="0" smtClean="0"/>
          </a:p>
          <a:p>
            <a:r>
              <a:rPr lang="en-US" dirty="0" smtClean="0"/>
              <a:t>No matter what our background, where we live, or when we started our careers in the AF, we have one huge thing in common  - - - - The MISSION.  We cannot afford to let Equal Opportunity or Retaliation issues impede our operations or mission imperatives. Our Equal Opportunity posture directly contributes to the AFSO21 pillar of Respect for our People. The Air Force of the 21st Century will be leaner and more diverse and respect will be what sees our people through the difficult times. Respect for ourselves will ensure our SERVICE to others. </a:t>
            </a:r>
            <a:endParaRPr lang="en-US" dirty="0"/>
          </a:p>
        </p:txBody>
      </p:sp>
      <p:sp>
        <p:nvSpPr>
          <p:cNvPr id="4" name="Slide Number Placeholder 3"/>
          <p:cNvSpPr>
            <a:spLocks noGrp="1"/>
          </p:cNvSpPr>
          <p:nvPr>
            <p:ph type="sldNum" sz="quarter" idx="10"/>
          </p:nvPr>
        </p:nvSpPr>
        <p:spPr/>
        <p:txBody>
          <a:bodyPr/>
          <a:lstStyle/>
          <a:p>
            <a:fld id="{1890B185-5920-449B-A105-7950A7161C0E}" type="slidenum">
              <a:rPr lang="en-US" smtClean="0"/>
              <a:t>12</a:t>
            </a:fld>
            <a:endParaRPr lang="en-US"/>
          </a:p>
        </p:txBody>
      </p:sp>
    </p:spTree>
    <p:extLst>
      <p:ext uri="{BB962C8B-B14F-4D97-AF65-F5344CB8AC3E}">
        <p14:creationId xmlns:p14="http://schemas.microsoft.com/office/powerpoint/2010/main" val="258634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policy of equal employment opportunity applies to, and must be an integral part of every aspect of personnel policy and practice in the employment, development, advancement, and treatment of civilian employees of the Federal Government. </a:t>
            </a:r>
          </a:p>
          <a:p>
            <a:endParaRPr lang="en-US" dirty="0" smtClean="0"/>
          </a:p>
          <a:p>
            <a:r>
              <a:rPr lang="en-US" dirty="0" smtClean="0"/>
              <a:t>No matter what our background, where we live, or when we started our careers in the AF, we have one huge thing in common  - - - - The MISSION.  We cannot afford to let Equal Opportunity or Retaliation issues impede our operations or mission imperatives. Our Equal Opportunity posture directly contributes to the AFSO21 pillar of Respect for our People. The Air Force of the 21st Century will be leaner and more diverse and respect will be what sees our people through the difficult times. Respect for ourselves will ensure our SERVICE to others. </a:t>
            </a:r>
            <a:endParaRPr lang="en-US" dirty="0"/>
          </a:p>
        </p:txBody>
      </p:sp>
      <p:sp>
        <p:nvSpPr>
          <p:cNvPr id="4" name="Slide Number Placeholder 3"/>
          <p:cNvSpPr>
            <a:spLocks noGrp="1"/>
          </p:cNvSpPr>
          <p:nvPr>
            <p:ph type="sldNum" sz="quarter" idx="10"/>
          </p:nvPr>
        </p:nvSpPr>
        <p:spPr/>
        <p:txBody>
          <a:bodyPr/>
          <a:lstStyle/>
          <a:p>
            <a:fld id="{1890B185-5920-449B-A105-7950A7161C0E}" type="slidenum">
              <a:rPr lang="en-US" smtClean="0"/>
              <a:t>13</a:t>
            </a:fld>
            <a:endParaRPr lang="en-US"/>
          </a:p>
        </p:txBody>
      </p:sp>
    </p:spTree>
    <p:extLst>
      <p:ext uri="{BB962C8B-B14F-4D97-AF65-F5344CB8AC3E}">
        <p14:creationId xmlns:p14="http://schemas.microsoft.com/office/powerpoint/2010/main" val="258634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200" b="1" dirty="0" smtClean="0">
                <a:latin typeface="Verdana" pitchFamily="34" charset="0"/>
              </a:rPr>
              <a:t>Facilitator:  </a:t>
            </a:r>
            <a:r>
              <a:rPr lang="en-US" sz="1200" b="0" dirty="0" smtClean="0">
                <a:latin typeface="Verdana" pitchFamily="34" charset="0"/>
              </a:rPr>
              <a:t>Introduce</a:t>
            </a:r>
            <a:r>
              <a:rPr lang="en-US" sz="1200" b="0" baseline="0" dirty="0" smtClean="0">
                <a:latin typeface="Verdana" pitchFamily="34" charset="0"/>
              </a:rPr>
              <a:t> the topics to be discussed.</a:t>
            </a:r>
            <a:endParaRPr lang="en-US" sz="1200" b="1" dirty="0" smtClean="0">
              <a:latin typeface="Verdana" pitchFamily="34" charset="0"/>
            </a:endParaRPr>
          </a:p>
          <a:p>
            <a:pPr eaLnBrk="1" hangingPunct="1"/>
            <a:endParaRPr lang="en-US" sz="1200" dirty="0" smtClean="0">
              <a:latin typeface="Verdana" pitchFamily="34" charset="0"/>
            </a:endParaRPr>
          </a:p>
          <a:p>
            <a:pPr eaLnBrk="1" hangingPunct="1"/>
            <a:r>
              <a:rPr lang="en-US" sz="1200" b="1" dirty="0" smtClean="0">
                <a:latin typeface="Verdana" pitchFamily="34" charset="0"/>
              </a:rPr>
              <a:t>Read:  </a:t>
            </a:r>
            <a:r>
              <a:rPr lang="en-US" sz="1200" b="0" dirty="0" smtClean="0">
                <a:latin typeface="Verdana" pitchFamily="34" charset="0"/>
              </a:rPr>
              <a:t>We</a:t>
            </a:r>
            <a:r>
              <a:rPr lang="en-US" sz="1200" b="0" baseline="0" dirty="0" smtClean="0">
                <a:latin typeface="Verdana" pitchFamily="34" charset="0"/>
              </a:rPr>
              <a:t> will be discussing the following topics: </a:t>
            </a:r>
          </a:p>
          <a:p>
            <a:pPr eaLnBrk="1" hangingPunct="1"/>
            <a:endParaRPr lang="en-US" sz="1200" b="0" baseline="0" dirty="0" smtClean="0">
              <a:latin typeface="Verdana" pitchFamily="34" charset="0"/>
            </a:endParaRPr>
          </a:p>
          <a:p>
            <a:pPr marL="628650" lvl="1" indent="-171450" eaLnBrk="1" hangingPunct="1">
              <a:buFontTx/>
              <a:buChar char="-"/>
            </a:pPr>
            <a:r>
              <a:rPr lang="en-US" sz="1200" dirty="0" smtClean="0">
                <a:latin typeface="Verdana" pitchFamily="34" charset="0"/>
              </a:rPr>
              <a:t>What</a:t>
            </a:r>
            <a:r>
              <a:rPr lang="en-US" sz="1200" baseline="0" dirty="0" smtClean="0">
                <a:latin typeface="Verdana" pitchFamily="34" charset="0"/>
              </a:rPr>
              <a:t> is the definition of the No FEAR Act?</a:t>
            </a:r>
          </a:p>
          <a:p>
            <a:pPr marL="628650" lvl="1" indent="-171450" eaLnBrk="1" hangingPunct="1">
              <a:buFontTx/>
              <a:buChar char="-"/>
            </a:pPr>
            <a:r>
              <a:rPr lang="en-US" sz="1200" dirty="0" smtClean="0">
                <a:latin typeface="Verdana" pitchFamily="34" charset="0"/>
              </a:rPr>
              <a:t>What is the purpose</a:t>
            </a:r>
            <a:r>
              <a:rPr lang="en-US" sz="1200" baseline="0" dirty="0" smtClean="0">
                <a:latin typeface="Verdana" pitchFamily="34" charset="0"/>
              </a:rPr>
              <a:t> of the act?</a:t>
            </a:r>
          </a:p>
          <a:p>
            <a:pPr marL="628650" lvl="1" indent="-171450" eaLnBrk="1" hangingPunct="1">
              <a:buFontTx/>
              <a:buChar char="-"/>
            </a:pPr>
            <a:r>
              <a:rPr lang="en-US" sz="1200" baseline="0" dirty="0" smtClean="0">
                <a:latin typeface="Verdana" pitchFamily="34" charset="0"/>
              </a:rPr>
              <a:t>Who does the act protect?</a:t>
            </a:r>
          </a:p>
          <a:p>
            <a:pPr marL="628650" lvl="1" indent="-171450" eaLnBrk="1" hangingPunct="1">
              <a:buFontTx/>
              <a:buChar char="-"/>
            </a:pPr>
            <a:r>
              <a:rPr lang="en-US" sz="1200" baseline="0" dirty="0" smtClean="0">
                <a:latin typeface="Verdana" pitchFamily="34" charset="0"/>
              </a:rPr>
              <a:t>What are violations of the act?</a:t>
            </a:r>
          </a:p>
          <a:p>
            <a:pPr marL="628650" lvl="1" indent="-171450" eaLnBrk="1" hangingPunct="1">
              <a:buFontTx/>
              <a:buChar char="-"/>
            </a:pPr>
            <a:r>
              <a:rPr lang="en-US" sz="1200" dirty="0" smtClean="0">
                <a:latin typeface="Verdana" pitchFamily="34" charset="0"/>
              </a:rPr>
              <a:t>Commander’s Talking Points</a:t>
            </a:r>
          </a:p>
          <a:p>
            <a:pPr eaLnBrk="1" hangingPunct="1"/>
            <a:endParaRPr lang="en-US" sz="1200" b="1" dirty="0" smtClean="0">
              <a:latin typeface="Verdana" pitchFamily="34" charset="0"/>
            </a:endParaRPr>
          </a:p>
        </p:txBody>
      </p:sp>
      <p:sp>
        <p:nvSpPr>
          <p:cNvPr id="4" name="Slide Number Placeholder 3"/>
          <p:cNvSpPr>
            <a:spLocks noGrp="1"/>
          </p:cNvSpPr>
          <p:nvPr>
            <p:ph type="sldNum" sz="quarter" idx="10"/>
          </p:nvPr>
        </p:nvSpPr>
        <p:spPr/>
        <p:txBody>
          <a:bodyPr/>
          <a:lstStyle/>
          <a:p>
            <a:fld id="{1890B185-5920-449B-A105-7950A7161C0E}" type="slidenum">
              <a:rPr lang="en-US" smtClean="0"/>
              <a:t>2</a:t>
            </a:fld>
            <a:endParaRPr lang="en-US"/>
          </a:p>
        </p:txBody>
      </p:sp>
    </p:spTree>
    <p:extLst>
      <p:ext uri="{BB962C8B-B14F-4D97-AF65-F5344CB8AC3E}">
        <p14:creationId xmlns:p14="http://schemas.microsoft.com/office/powerpoint/2010/main" val="2833589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200" b="1" dirty="0" smtClean="0">
                <a:latin typeface="Verdana" pitchFamily="34" charset="0"/>
              </a:rPr>
              <a:t>Facilitator: </a:t>
            </a:r>
          </a:p>
          <a:p>
            <a:pPr eaLnBrk="1" hangingPunct="1"/>
            <a:endParaRPr lang="en-US" sz="1200"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Read:  </a:t>
            </a:r>
            <a:r>
              <a:rPr lang="en-US" sz="1200" dirty="0" smtClean="0"/>
              <a:t>One purpose of the Act is to “require that Federal agencies be accountable for violations of antidiscrimination and whistleblower protection laws.” To this end, the No FEAR Act requires that all federal agencies train employees about the rights and remedies available to them under the Antidiscrimination Laws and Whistleblower Protection Laws applicable to them. </a:t>
            </a:r>
          </a:p>
        </p:txBody>
      </p:sp>
      <p:sp>
        <p:nvSpPr>
          <p:cNvPr id="4" name="Slide Number Placeholder 3"/>
          <p:cNvSpPr>
            <a:spLocks noGrp="1"/>
          </p:cNvSpPr>
          <p:nvPr>
            <p:ph type="sldNum" sz="quarter" idx="10"/>
          </p:nvPr>
        </p:nvSpPr>
        <p:spPr/>
        <p:txBody>
          <a:bodyPr/>
          <a:lstStyle/>
          <a:p>
            <a:fld id="{1890B185-5920-449B-A105-7950A7161C0E}" type="slidenum">
              <a:rPr lang="en-US" smtClean="0"/>
              <a:t>3</a:t>
            </a:fld>
            <a:endParaRPr lang="en-US"/>
          </a:p>
        </p:txBody>
      </p:sp>
    </p:spTree>
    <p:extLst>
      <p:ext uri="{BB962C8B-B14F-4D97-AF65-F5344CB8AC3E}">
        <p14:creationId xmlns:p14="http://schemas.microsoft.com/office/powerpoint/2010/main" val="2041460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Facilitator:</a:t>
            </a:r>
          </a:p>
          <a:p>
            <a:pPr eaLnBrk="1" hangingPunct="1"/>
            <a:endParaRPr lang="en-US" sz="1200" dirty="0" smtClean="0">
              <a:latin typeface="Verdana" pitchFamily="34" charset="0"/>
            </a:endParaRPr>
          </a:p>
          <a:p>
            <a:pPr eaLnBrk="1" hangingPunct="1"/>
            <a:r>
              <a:rPr lang="en-US" sz="1200" b="1" dirty="0" smtClean="0">
                <a:latin typeface="Verdana" pitchFamily="34" charset="0"/>
              </a:rPr>
              <a:t>Read:  </a:t>
            </a:r>
            <a:r>
              <a:rPr lang="en-US" dirty="0" smtClean="0"/>
              <a:t>It is the policy of the Government of the United States to provide equal opportunity in federal employment regardless of race, color, religion, sex (to include sexual harassment), age, national origin, and physical or mental disability, and to promote the full realization of equal employment opportunity through a continuing affirmative program in each executive department and agency. The policy of equal employment opportunity applies to, and must be an integral part of every aspect of personnel policy and practice in the employment, development, advancement, and treatment of civilian employees of the Federal Government. </a:t>
            </a:r>
            <a:endParaRPr lang="en-US" sz="1200" b="1" dirty="0" smtClean="0">
              <a:latin typeface="Verdana" pitchFamily="34" charset="0"/>
            </a:endParaRPr>
          </a:p>
          <a:p>
            <a:pPr eaLnBrk="1" hangingPunct="1"/>
            <a:endParaRPr lang="en-US" sz="1200" b="1" baseline="0" dirty="0" smtClean="0">
              <a:latin typeface="Verdana" pitchFamily="34" charset="0"/>
            </a:endParaRPr>
          </a:p>
          <a:p>
            <a:pPr eaLnBrk="1" hangingPunct="1"/>
            <a:r>
              <a:rPr lang="en-US" sz="1200" baseline="0" dirty="0" smtClean="0">
                <a:latin typeface="Verdana" pitchFamily="34" charset="0"/>
              </a:rPr>
              <a:t>There are two main purposes to the No FEAR Act.  The first is to inform employees of their rights and protections under the act. Those rights include:</a:t>
            </a:r>
          </a:p>
          <a:p>
            <a:pPr eaLnBrk="1" hangingPunct="1"/>
            <a:endParaRPr lang="en-US" sz="1200" baseline="0" dirty="0" smtClean="0">
              <a:latin typeface="Verdana" pitchFamily="34" charset="0"/>
            </a:endParaRPr>
          </a:p>
          <a:p>
            <a:pPr eaLnBrk="1" hangingPunct="1"/>
            <a:r>
              <a:rPr lang="en-US" sz="1200" baseline="0" dirty="0" smtClean="0">
                <a:latin typeface="Verdana" pitchFamily="34" charset="0"/>
              </a:rPr>
              <a:t>	- Protected classes from discrimination</a:t>
            </a:r>
          </a:p>
          <a:p>
            <a:pPr eaLnBrk="1" hangingPunct="1"/>
            <a:r>
              <a:rPr lang="en-US" sz="1200" baseline="0" dirty="0" smtClean="0">
                <a:latin typeface="Verdana" pitchFamily="34" charset="0"/>
              </a:rPr>
              <a:t>	- Whistle blower protection</a:t>
            </a:r>
            <a:endParaRPr lang="en-US" sz="1200" dirty="0" smtClean="0">
              <a:latin typeface="Verdana" pitchFamily="34" charset="0"/>
            </a:endParaRPr>
          </a:p>
          <a:p>
            <a:pPr marL="0" indent="0" eaLnBrk="1" hangingPunct="1">
              <a:buFont typeface="Arial" charset="0"/>
              <a:buNone/>
            </a:pPr>
            <a:endParaRPr lang="en-US" sz="1200" dirty="0" smtClean="0">
              <a:latin typeface="Verdana" pitchFamily="34" charset="0"/>
            </a:endParaRPr>
          </a:p>
          <a:p>
            <a:pPr marL="0" indent="0" eaLnBrk="1" hangingPunct="1">
              <a:buFont typeface="Arial" charset="0"/>
              <a:buNone/>
            </a:pPr>
            <a:r>
              <a:rPr lang="en-US" sz="1200" dirty="0" smtClean="0">
                <a:latin typeface="Verdana" pitchFamily="34" charset="0"/>
              </a:rPr>
              <a:t>The</a:t>
            </a:r>
            <a:r>
              <a:rPr lang="en-US" sz="1200" baseline="0" dirty="0" smtClean="0">
                <a:latin typeface="Verdana" pitchFamily="34" charset="0"/>
              </a:rPr>
              <a:t> second purpose is to require all Federal Agencies to be accountable for violations.  All agencies are required to submit reports and provide information of violations.</a:t>
            </a:r>
            <a:endParaRPr lang="en-US" sz="1200" b="1" dirty="0" smtClean="0">
              <a:latin typeface="Verdana" pitchFamily="34" charset="0"/>
            </a:endParaRPr>
          </a:p>
          <a:p>
            <a:endParaRPr lang="en-US" dirty="0"/>
          </a:p>
        </p:txBody>
      </p:sp>
      <p:sp>
        <p:nvSpPr>
          <p:cNvPr id="4" name="Slide Number Placeholder 3"/>
          <p:cNvSpPr>
            <a:spLocks noGrp="1"/>
          </p:cNvSpPr>
          <p:nvPr>
            <p:ph type="sldNum" sz="quarter" idx="10"/>
          </p:nvPr>
        </p:nvSpPr>
        <p:spPr/>
        <p:txBody>
          <a:bodyPr/>
          <a:lstStyle/>
          <a:p>
            <a:fld id="{1890B185-5920-449B-A105-7950A7161C0E}" type="slidenum">
              <a:rPr lang="en-US" smtClean="0"/>
              <a:t>4</a:t>
            </a:fld>
            <a:endParaRPr lang="en-US"/>
          </a:p>
        </p:txBody>
      </p:sp>
    </p:spTree>
    <p:extLst>
      <p:ext uri="{BB962C8B-B14F-4D97-AF65-F5344CB8AC3E}">
        <p14:creationId xmlns:p14="http://schemas.microsoft.com/office/powerpoint/2010/main" val="2041460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Facilitator: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Read:</a:t>
            </a:r>
            <a:r>
              <a:rPr lang="en-US" sz="1200" b="1" baseline="0" dirty="0" smtClean="0">
                <a:latin typeface="Verdana" pitchFamily="34" charset="0"/>
              </a:rPr>
              <a:t> </a:t>
            </a:r>
            <a:r>
              <a:rPr lang="en-US" sz="1200" dirty="0" smtClean="0"/>
              <a:t>The United States and its citizens are best served when the Federal workplace is free of discrimination and retaliation.  In order to maintain a productive workplace that is fully engaged with the many important missions before the Government, Congress noted that it is essential that the rights of employees, former employees and applicants for Federal employment under Federal antidiscrimination and whistleblower protection laws be steadfastly protected.  Congress also stated that agencies cannot be run effectively if those agencies practice or tolerate discrimination.</a:t>
            </a:r>
          </a:p>
          <a:p>
            <a:pPr eaLnBrk="1" hangingPunct="1"/>
            <a:endParaRPr lang="en-US" sz="1200" dirty="0" smtClean="0">
              <a:latin typeface="Verdana" pitchFamily="34" charset="0"/>
            </a:endParaRPr>
          </a:p>
          <a:p>
            <a:pPr eaLnBrk="1" hangingPunct="1"/>
            <a:r>
              <a:rPr lang="en-US" sz="1200" b="1" dirty="0" smtClean="0">
                <a:latin typeface="Verdana" pitchFamily="34" charset="0"/>
              </a:rPr>
              <a:t>Read:  </a:t>
            </a:r>
            <a:r>
              <a:rPr lang="en-US" sz="300" b="0" dirty="0" smtClean="0">
                <a:latin typeface="Verdana" pitchFamily="34" charset="0"/>
              </a:rPr>
              <a:t>Antidiscrimination</a:t>
            </a:r>
            <a:r>
              <a:rPr lang="en-US" sz="300" b="0" baseline="0" dirty="0" smtClean="0">
                <a:latin typeface="Verdana" pitchFamily="34" charset="0"/>
              </a:rPr>
              <a:t> laws protect various classes.  The No FEAR ACT has 10 protected classes:</a:t>
            </a:r>
          </a:p>
          <a:p>
            <a:pPr eaLnBrk="1" hangingPunct="1"/>
            <a:endParaRPr lang="en-US" sz="300" b="0" baseline="0" dirty="0" smtClean="0">
              <a:latin typeface="Verdana" pitchFamily="34" charset="0"/>
            </a:endParaRPr>
          </a:p>
          <a:p>
            <a:pPr marL="342900" lvl="0" indent="-342900">
              <a:buFont typeface="Arial" panose="020B0604020202020204" pitchFamily="34" charset="0"/>
              <a:buChar char="•"/>
            </a:pPr>
            <a:r>
              <a:rPr lang="en-US" sz="1200" dirty="0" smtClean="0">
                <a:solidFill>
                  <a:schemeClr val="tx1"/>
                </a:solidFill>
              </a:rPr>
              <a:t>Race</a:t>
            </a:r>
          </a:p>
          <a:p>
            <a:pPr marL="342900" lvl="0" indent="-342900">
              <a:buFont typeface="Arial" panose="020B0604020202020204" pitchFamily="34" charset="0"/>
              <a:buChar char="•"/>
            </a:pPr>
            <a:r>
              <a:rPr lang="en-US" sz="1200" dirty="0" smtClean="0">
                <a:solidFill>
                  <a:schemeClr val="tx1"/>
                </a:solidFill>
              </a:rPr>
              <a:t>Color</a:t>
            </a:r>
          </a:p>
          <a:p>
            <a:pPr marL="342900" lvl="0" indent="-342900">
              <a:buFont typeface="Arial" panose="020B0604020202020204" pitchFamily="34" charset="0"/>
              <a:buChar char="•"/>
            </a:pPr>
            <a:r>
              <a:rPr lang="en-US" sz="1200" dirty="0" smtClean="0">
                <a:solidFill>
                  <a:schemeClr val="tx1"/>
                </a:solidFill>
              </a:rPr>
              <a:t>Religion</a:t>
            </a:r>
          </a:p>
          <a:p>
            <a:pPr marL="342900" lvl="0" indent="-342900">
              <a:buFont typeface="Arial" panose="020B0604020202020204" pitchFamily="34" charset="0"/>
              <a:buChar char="•"/>
            </a:pPr>
            <a:r>
              <a:rPr lang="en-US" sz="1200" dirty="0" smtClean="0">
                <a:solidFill>
                  <a:schemeClr val="tx1"/>
                </a:solidFill>
              </a:rPr>
              <a:t>Sex</a:t>
            </a:r>
          </a:p>
          <a:p>
            <a:pPr marL="342900" lvl="0" indent="-342900">
              <a:buFont typeface="Arial" panose="020B0604020202020204" pitchFamily="34" charset="0"/>
              <a:buChar char="•"/>
            </a:pPr>
            <a:r>
              <a:rPr lang="en-US" sz="1200" dirty="0" smtClean="0">
                <a:solidFill>
                  <a:schemeClr val="tx1"/>
                </a:solidFill>
              </a:rPr>
              <a:t>National Origin	</a:t>
            </a:r>
          </a:p>
          <a:p>
            <a:pPr marL="342900" lvl="0" indent="-342900">
              <a:buFont typeface="Arial" panose="020B0604020202020204" pitchFamily="34" charset="0"/>
              <a:buChar char="•"/>
            </a:pPr>
            <a:r>
              <a:rPr lang="en-US" sz="1200" dirty="0" smtClean="0">
                <a:solidFill>
                  <a:schemeClr val="tx1"/>
                </a:solidFill>
              </a:rPr>
              <a:t>Age</a:t>
            </a:r>
          </a:p>
          <a:p>
            <a:pPr marL="342900" lvl="0" indent="-342900">
              <a:buFont typeface="Arial" panose="020B0604020202020204" pitchFamily="34" charset="0"/>
              <a:buChar char="•"/>
            </a:pPr>
            <a:r>
              <a:rPr lang="en-US" sz="1200" dirty="0" smtClean="0">
                <a:solidFill>
                  <a:schemeClr val="tx1"/>
                </a:solidFill>
              </a:rPr>
              <a:t>Disability</a:t>
            </a:r>
          </a:p>
          <a:p>
            <a:pPr marL="342900" lvl="0" indent="-342900">
              <a:buFont typeface="Arial" panose="020B0604020202020204" pitchFamily="34" charset="0"/>
              <a:buChar char="•"/>
            </a:pPr>
            <a:r>
              <a:rPr lang="en-US" sz="1200" dirty="0" smtClean="0">
                <a:solidFill>
                  <a:schemeClr val="tx1"/>
                </a:solidFill>
              </a:rPr>
              <a:t>Marital Status</a:t>
            </a:r>
          </a:p>
          <a:p>
            <a:pPr marL="342900" lvl="0" indent="-342900">
              <a:buFont typeface="Arial" panose="020B0604020202020204" pitchFamily="34" charset="0"/>
              <a:buChar char="•"/>
            </a:pPr>
            <a:r>
              <a:rPr lang="en-US" sz="1200" dirty="0" smtClean="0">
                <a:solidFill>
                  <a:schemeClr val="tx1"/>
                </a:solidFill>
              </a:rPr>
              <a:t>Political Affiliation</a:t>
            </a:r>
          </a:p>
          <a:p>
            <a:pPr marL="342900" lvl="0" indent="-342900">
              <a:buFont typeface="Arial" panose="020B0604020202020204" pitchFamily="34" charset="0"/>
              <a:buChar char="•"/>
            </a:pPr>
            <a:r>
              <a:rPr lang="en-US" sz="1200" dirty="0" smtClean="0">
                <a:solidFill>
                  <a:schemeClr val="tx1"/>
                </a:solidFill>
              </a:rPr>
              <a:t>Sexual Orientation</a:t>
            </a:r>
          </a:p>
          <a:p>
            <a:pPr marL="342900" lvl="0" indent="-342900">
              <a:buFont typeface="Arial" panose="020B0604020202020204" pitchFamily="34" charset="0"/>
              <a:buChar char="•"/>
            </a:pPr>
            <a:endParaRPr lang="en-US" sz="1200" b="0" dirty="0" smtClean="0">
              <a:solidFill>
                <a:schemeClr val="tx1"/>
              </a:solidFill>
              <a:latin typeface="Verdana" pitchFamily="34" charset="0"/>
            </a:endParaRPr>
          </a:p>
          <a:p>
            <a:pPr marL="0" lvl="0" indent="0">
              <a:buFont typeface="Arial" panose="020B0604020202020204" pitchFamily="34" charset="0"/>
              <a:buNone/>
            </a:pPr>
            <a:r>
              <a:rPr lang="en-US" sz="1200" b="0" dirty="0" smtClean="0">
                <a:solidFill>
                  <a:schemeClr val="tx1"/>
                </a:solidFill>
                <a:latin typeface="Verdana" pitchFamily="34" charset="0"/>
              </a:rPr>
              <a:t>Individuals</a:t>
            </a:r>
            <a:r>
              <a:rPr lang="en-US" sz="1200" b="0" baseline="0" dirty="0" smtClean="0">
                <a:solidFill>
                  <a:schemeClr val="tx1"/>
                </a:solidFill>
                <a:latin typeface="Verdana" pitchFamily="34" charset="0"/>
              </a:rPr>
              <a:t> cannot be discriminated based solely on these classes.</a:t>
            </a:r>
            <a:endParaRPr lang="en-US" dirty="0"/>
          </a:p>
        </p:txBody>
      </p:sp>
      <p:sp>
        <p:nvSpPr>
          <p:cNvPr id="4" name="Slide Number Placeholder 3"/>
          <p:cNvSpPr>
            <a:spLocks noGrp="1"/>
          </p:cNvSpPr>
          <p:nvPr>
            <p:ph type="sldNum" sz="quarter" idx="10"/>
          </p:nvPr>
        </p:nvSpPr>
        <p:spPr/>
        <p:txBody>
          <a:bodyPr/>
          <a:lstStyle/>
          <a:p>
            <a:fld id="{1890B185-5920-449B-A105-7950A7161C0E}" type="slidenum">
              <a:rPr lang="en-US" smtClean="0"/>
              <a:t>5</a:t>
            </a:fld>
            <a:endParaRPr lang="en-US"/>
          </a:p>
        </p:txBody>
      </p:sp>
    </p:spTree>
    <p:extLst>
      <p:ext uri="{BB962C8B-B14F-4D97-AF65-F5344CB8AC3E}">
        <p14:creationId xmlns:p14="http://schemas.microsoft.com/office/powerpoint/2010/main" val="2041460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Facilitator: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latin typeface="Verdana" pitchFamily="34" charset="0"/>
            </a:endParaRPr>
          </a:p>
          <a:p>
            <a:pPr eaLnBrk="1" hangingPunct="1">
              <a:lnSpc>
                <a:spcPct val="90000"/>
              </a:lnSpc>
              <a:spcBef>
                <a:spcPct val="0"/>
              </a:spcBef>
              <a:buFont typeface="Wingdings" pitchFamily="2" charset="2"/>
              <a:buNone/>
              <a:defRPr/>
            </a:pPr>
            <a:r>
              <a:rPr lang="en-US" sz="1200" b="1" dirty="0" smtClean="0">
                <a:latin typeface="Verdana" pitchFamily="34" charset="0"/>
              </a:rPr>
              <a:t>Read: </a:t>
            </a:r>
            <a:r>
              <a:rPr lang="en-US" sz="1200" dirty="0" smtClean="0"/>
              <a:t> A federal employee authorized to take, direct others to take, recommend or approve any personnel action may </a:t>
            </a:r>
            <a:r>
              <a:rPr lang="en-US" sz="1200" i="1" u="sng" dirty="0" smtClean="0"/>
              <a:t>not</a:t>
            </a:r>
            <a:r>
              <a:rPr lang="en-US" sz="1200" dirty="0" smtClean="0"/>
              <a:t> engage in reprisal for whistleblowing – </a:t>
            </a:r>
            <a:r>
              <a:rPr lang="en-US" sz="1200" i="1" dirty="0" smtClean="0"/>
              <a:t>i.e</a:t>
            </a:r>
            <a:r>
              <a:rPr lang="en-US" sz="1200" dirty="0" smtClean="0"/>
              <a:t>., take, fail to take, or threaten to take or fail to take a personnel action with respect to any employee or applicant because of:</a:t>
            </a:r>
          </a:p>
          <a:p>
            <a:pPr eaLnBrk="1" hangingPunct="1">
              <a:lnSpc>
                <a:spcPct val="90000"/>
              </a:lnSpc>
              <a:spcBef>
                <a:spcPct val="0"/>
              </a:spcBef>
              <a:buFont typeface="Wingdings" pitchFamily="2" charset="2"/>
              <a:buNone/>
              <a:defRPr/>
            </a:pPr>
            <a:r>
              <a:rPr lang="en-US" sz="1200" dirty="0" smtClean="0"/>
              <a:t>	</a:t>
            </a:r>
          </a:p>
          <a:p>
            <a:pPr eaLnBrk="1" hangingPunct="1">
              <a:lnSpc>
                <a:spcPct val="90000"/>
              </a:lnSpc>
              <a:spcBef>
                <a:spcPct val="0"/>
              </a:spcBef>
              <a:buFont typeface="Wingdings" pitchFamily="2" charset="2"/>
              <a:buNone/>
              <a:defRPr/>
            </a:pPr>
            <a:r>
              <a:rPr lang="en-US" sz="1200" dirty="0" smtClean="0"/>
              <a:t>	Any disclosure of information by the employee or applicant that he or she reasonably believes evidences:</a:t>
            </a:r>
          </a:p>
          <a:p>
            <a:pPr eaLnBrk="1" hangingPunct="1">
              <a:lnSpc>
                <a:spcPct val="90000"/>
              </a:lnSpc>
              <a:spcBef>
                <a:spcPct val="0"/>
              </a:spcBef>
              <a:buFont typeface="Wingdings" pitchFamily="2" charset="2"/>
              <a:buNone/>
              <a:defRPr/>
            </a:pPr>
            <a:endParaRPr lang="en-US" sz="1200" dirty="0" smtClean="0"/>
          </a:p>
          <a:p>
            <a:pPr eaLnBrk="1" hangingPunct="1">
              <a:lnSpc>
                <a:spcPct val="90000"/>
              </a:lnSpc>
              <a:spcBef>
                <a:spcPct val="0"/>
              </a:spcBef>
              <a:buFont typeface="Wingdings" pitchFamily="2" charset="2"/>
              <a:buNone/>
              <a:defRPr/>
            </a:pPr>
            <a:r>
              <a:rPr lang="en-US" sz="1200" dirty="0" smtClean="0"/>
              <a:t>		* A violation of a law, rule or regulation, 	</a:t>
            </a:r>
          </a:p>
          <a:p>
            <a:pPr eaLnBrk="1" hangingPunct="1">
              <a:lnSpc>
                <a:spcPct val="90000"/>
              </a:lnSpc>
              <a:spcBef>
                <a:spcPct val="0"/>
              </a:spcBef>
              <a:buFont typeface="Wingdings" pitchFamily="2" charset="2"/>
              <a:buNone/>
              <a:defRPr/>
            </a:pPr>
            <a:r>
              <a:rPr lang="en-US" sz="1200" dirty="0" smtClean="0"/>
              <a:t>		* Gross mismanagement,</a:t>
            </a:r>
          </a:p>
          <a:p>
            <a:pPr eaLnBrk="1" hangingPunct="1">
              <a:lnSpc>
                <a:spcPct val="90000"/>
              </a:lnSpc>
              <a:spcBef>
                <a:spcPct val="0"/>
              </a:spcBef>
              <a:buFont typeface="Wingdings" pitchFamily="2" charset="2"/>
              <a:buNone/>
              <a:defRPr/>
            </a:pPr>
            <a:r>
              <a:rPr lang="en-US" sz="1200" dirty="0" smtClean="0"/>
              <a:t>		* Gross waste of funds,</a:t>
            </a:r>
          </a:p>
          <a:p>
            <a:pPr eaLnBrk="1" hangingPunct="1">
              <a:lnSpc>
                <a:spcPct val="90000"/>
              </a:lnSpc>
              <a:spcBef>
                <a:spcPct val="0"/>
              </a:spcBef>
              <a:buFont typeface="Wingdings" pitchFamily="2" charset="2"/>
              <a:buNone/>
              <a:defRPr/>
            </a:pPr>
            <a:r>
              <a:rPr lang="en-US" sz="1200" dirty="0" smtClean="0"/>
              <a:t>		* Abuse of authority, or </a:t>
            </a:r>
          </a:p>
          <a:p>
            <a:pPr eaLnBrk="1" hangingPunct="1">
              <a:lnSpc>
                <a:spcPct val="90000"/>
              </a:lnSpc>
              <a:spcBef>
                <a:spcPct val="0"/>
              </a:spcBef>
              <a:buFont typeface="Wingdings" pitchFamily="2" charset="2"/>
              <a:buNone/>
              <a:defRPr/>
            </a:pPr>
            <a:r>
              <a:rPr lang="en-US" sz="1200" dirty="0" smtClean="0"/>
              <a:t>		* A substantial and specific danger to public health or safety.</a:t>
            </a:r>
          </a:p>
          <a:p>
            <a:pPr eaLnBrk="1" hangingPunct="1">
              <a:lnSpc>
                <a:spcPct val="90000"/>
              </a:lnSpc>
              <a:spcBef>
                <a:spcPct val="0"/>
              </a:spcBef>
              <a:buFont typeface="Wingdings" pitchFamily="2" charset="2"/>
              <a:buNone/>
              <a:defRPr/>
            </a:pPr>
            <a:endParaRPr lang="en-US" sz="1200" dirty="0" smtClean="0"/>
          </a:p>
          <a:p>
            <a:pPr marL="0" marR="0" indent="0" algn="l" defTabSz="914400" rtl="0" eaLnBrk="1" fontAlgn="auto" latinLnBrk="0" hangingPunct="1">
              <a:lnSpc>
                <a:spcPct val="90000"/>
              </a:lnSpc>
              <a:spcBef>
                <a:spcPct val="0"/>
              </a:spcBef>
              <a:spcAft>
                <a:spcPts val="0"/>
              </a:spcAft>
              <a:buClrTx/>
              <a:buSzTx/>
              <a:buFont typeface="Wingdings" pitchFamily="2" charset="2"/>
              <a:buNone/>
              <a:tabLst/>
              <a:defRPr/>
            </a:pPr>
            <a:r>
              <a:rPr lang="en-US" sz="1200" kern="1200" dirty="0" smtClean="0">
                <a:solidFill>
                  <a:schemeClr val="tx1"/>
                </a:solidFill>
                <a:effectLst/>
                <a:latin typeface="+mn-lt"/>
                <a:ea typeface="+mn-ea"/>
                <a:cs typeface="+mn-cs"/>
              </a:rPr>
              <a:t>If you believe that you have been the victim of whistleblower retaliation, you may file a written complaint (Form OSC-11) with the U.S. Office of Special Counsel: </a:t>
            </a:r>
            <a:r>
              <a:rPr lang="en-US" sz="1200" b="1" u="sng" kern="1200" dirty="0" smtClean="0">
                <a:solidFill>
                  <a:srgbClr val="FF0000"/>
                </a:solidFill>
                <a:effectLst>
                  <a:outerShdw blurRad="38100" dist="38100" dir="2700000" algn="tl">
                    <a:srgbClr val="000000">
                      <a:alpha val="43137"/>
                    </a:srgbClr>
                  </a:outerShdw>
                </a:effectLst>
                <a:latin typeface="+mn-lt"/>
                <a:ea typeface="+mn-ea"/>
                <a:cs typeface="+mn-cs"/>
              </a:rPr>
              <a:t>(Provide this information</a:t>
            </a:r>
            <a:r>
              <a:rPr lang="en-US" sz="1200" b="1" u="sng" kern="1200" baseline="0" dirty="0" smtClean="0">
                <a:solidFill>
                  <a:srgbClr val="FF0000"/>
                </a:solidFill>
                <a:effectLst>
                  <a:outerShdw blurRad="38100" dist="38100" dir="2700000" algn="tl">
                    <a:srgbClr val="000000">
                      <a:alpha val="43137"/>
                    </a:srgbClr>
                  </a:outerShdw>
                </a:effectLst>
                <a:latin typeface="+mn-lt"/>
                <a:ea typeface="+mn-ea"/>
                <a:cs typeface="+mn-cs"/>
              </a:rPr>
              <a:t> to your audience)</a:t>
            </a:r>
            <a:r>
              <a:rPr lang="en-US" sz="1200" b="1" u="sng" kern="1200" dirty="0" smtClean="0">
                <a:solidFill>
                  <a:srgbClr val="FF0000"/>
                </a:solidFill>
                <a:effectLst>
                  <a:outerShdw blurRad="38100" dist="38100" dir="2700000" algn="tl">
                    <a:srgbClr val="000000">
                      <a:alpha val="43137"/>
                    </a:srgbClr>
                  </a:outerShdw>
                </a:effectLst>
                <a:latin typeface="+mn-lt"/>
                <a:ea typeface="+mn-ea"/>
                <a:cs typeface="+mn-cs"/>
              </a:rPr>
              <a:t> </a:t>
            </a:r>
          </a:p>
          <a:p>
            <a:pPr marL="0" marR="0" indent="0" algn="l" defTabSz="914400" rtl="0" eaLnBrk="1" fontAlgn="auto" latinLnBrk="0" hangingPunct="1">
              <a:lnSpc>
                <a:spcPct val="90000"/>
              </a:lnSpc>
              <a:spcBef>
                <a:spcPct val="0"/>
              </a:spcBef>
              <a:spcAft>
                <a:spcPts val="0"/>
              </a:spcAft>
              <a:buClrTx/>
              <a:buSzTx/>
              <a:buFont typeface="Wingdings" pitchFamily="2" charset="2"/>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90000"/>
              </a:lnSpc>
              <a:spcBef>
                <a:spcPct val="0"/>
              </a:spcBef>
              <a:spcAft>
                <a:spcPts val="0"/>
              </a:spcAft>
              <a:buClrTx/>
              <a:buSzTx/>
              <a:buFont typeface="Wingdings" pitchFamily="2" charset="2"/>
              <a:buNone/>
              <a:tabLst/>
              <a:defRPr/>
            </a:pPr>
            <a:r>
              <a:rPr lang="en-US" sz="1200" kern="1200" dirty="0" smtClean="0">
                <a:solidFill>
                  <a:schemeClr val="tx1"/>
                </a:solidFill>
                <a:effectLst/>
                <a:latin typeface="+mn-lt"/>
                <a:ea typeface="+mn-ea"/>
                <a:cs typeface="+mn-cs"/>
              </a:rPr>
              <a:t>1730 M Street NW.</a:t>
            </a:r>
          </a:p>
          <a:p>
            <a:pPr marL="0" marR="0" indent="0" algn="l" defTabSz="914400" rtl="0" eaLnBrk="1" fontAlgn="auto" latinLnBrk="0" hangingPunct="1">
              <a:lnSpc>
                <a:spcPct val="90000"/>
              </a:lnSpc>
              <a:spcBef>
                <a:spcPct val="0"/>
              </a:spcBef>
              <a:spcAft>
                <a:spcPts val="0"/>
              </a:spcAft>
              <a:buClrTx/>
              <a:buSzTx/>
              <a:buFont typeface="Wingdings" pitchFamily="2" charset="2"/>
              <a:buNone/>
              <a:tabLst/>
              <a:defRPr/>
            </a:pPr>
            <a:r>
              <a:rPr lang="en-US" sz="1200" kern="1200" dirty="0" smtClean="0">
                <a:solidFill>
                  <a:schemeClr val="tx1"/>
                </a:solidFill>
                <a:effectLst/>
                <a:latin typeface="+mn-lt"/>
                <a:ea typeface="+mn-ea"/>
                <a:cs typeface="+mn-cs"/>
              </a:rPr>
              <a:t>Suite 218, Washington,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DC 20036-4505 </a:t>
            </a:r>
          </a:p>
          <a:p>
            <a:pPr marL="0" marR="0" indent="0" algn="l" defTabSz="914400" rtl="0" eaLnBrk="1" fontAlgn="auto" latinLnBrk="0" hangingPunct="1">
              <a:lnSpc>
                <a:spcPct val="90000"/>
              </a:lnSpc>
              <a:spcBef>
                <a:spcPct val="0"/>
              </a:spcBef>
              <a:spcAft>
                <a:spcPts val="0"/>
              </a:spcAft>
              <a:buClrTx/>
              <a:buSzTx/>
              <a:buFont typeface="Wingdings" pitchFamily="2" charset="2"/>
              <a:buNone/>
              <a:tabLst/>
              <a:defRPr/>
            </a:pPr>
            <a:r>
              <a:rPr lang="en-US" sz="1200" kern="1200" dirty="0" smtClean="0">
                <a:solidFill>
                  <a:schemeClr val="tx1"/>
                </a:solidFill>
                <a:effectLst/>
                <a:latin typeface="+mn-lt"/>
                <a:ea typeface="+mn-ea"/>
                <a:cs typeface="+mn-cs"/>
              </a:rPr>
              <a:t>or online through the OSC Web site -- </a:t>
            </a:r>
            <a:r>
              <a:rPr lang="en-US" sz="1200" u="sng" kern="1200" dirty="0" smtClean="0">
                <a:solidFill>
                  <a:schemeClr val="tx1"/>
                </a:solidFill>
                <a:effectLst/>
                <a:latin typeface="+mn-lt"/>
                <a:ea typeface="+mn-ea"/>
                <a:cs typeface="+mn-cs"/>
                <a:hlinkClick r:id="rId3"/>
              </a:rPr>
              <a:t>www.osc.gov</a:t>
            </a:r>
            <a:endParaRPr lang="en-US" sz="1200" kern="1200" dirty="0" smtClean="0">
              <a:solidFill>
                <a:schemeClr val="tx1"/>
              </a:solidFill>
              <a:effectLst/>
              <a:latin typeface="+mn-lt"/>
              <a:ea typeface="+mn-ea"/>
              <a:cs typeface="+mn-cs"/>
            </a:endParaRPr>
          </a:p>
          <a:p>
            <a:pPr eaLnBrk="1" hangingPunct="1">
              <a:lnSpc>
                <a:spcPct val="90000"/>
              </a:lnSpc>
              <a:spcBef>
                <a:spcPct val="0"/>
              </a:spcBef>
              <a:buFont typeface="Wingdings" pitchFamily="2" charset="2"/>
              <a:buNone/>
              <a:defRPr/>
            </a:pPr>
            <a:endParaRPr lang="en-US" sz="1200" dirty="0" smtClean="0"/>
          </a:p>
          <a:p>
            <a:pPr eaLnBrk="1" hangingPunct="1"/>
            <a:endParaRPr lang="en-US" sz="1200" dirty="0" smtClean="0">
              <a:latin typeface="Verdana" pitchFamily="34" charset="0"/>
            </a:endParaRPr>
          </a:p>
        </p:txBody>
      </p:sp>
      <p:sp>
        <p:nvSpPr>
          <p:cNvPr id="4" name="Slide Number Placeholder 3"/>
          <p:cNvSpPr>
            <a:spLocks noGrp="1"/>
          </p:cNvSpPr>
          <p:nvPr>
            <p:ph type="sldNum" sz="quarter" idx="10"/>
          </p:nvPr>
        </p:nvSpPr>
        <p:spPr/>
        <p:txBody>
          <a:bodyPr/>
          <a:lstStyle/>
          <a:p>
            <a:fld id="{1890B185-5920-449B-A105-7950A7161C0E}" type="slidenum">
              <a:rPr lang="en-US" smtClean="0"/>
              <a:t>6</a:t>
            </a:fld>
            <a:endParaRPr lang="en-US"/>
          </a:p>
        </p:txBody>
      </p:sp>
    </p:spTree>
    <p:extLst>
      <p:ext uri="{BB962C8B-B14F-4D97-AF65-F5344CB8AC3E}">
        <p14:creationId xmlns:p14="http://schemas.microsoft.com/office/powerpoint/2010/main" val="2041460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Facilitator: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Read: </a:t>
            </a:r>
            <a:r>
              <a:rPr lang="en-US" sz="1200" b="0" dirty="0" smtClean="0">
                <a:latin typeface="Verdana" pitchFamily="34" charset="0"/>
              </a:rPr>
              <a:t>Harassment or unlawful discrimination of any type toward personnel in the US</a:t>
            </a:r>
            <a:r>
              <a:rPr lang="en-US" sz="1200" b="0" baseline="0" dirty="0" smtClean="0">
                <a:latin typeface="Verdana" pitchFamily="34" charset="0"/>
              </a:rPr>
              <a:t> Air Force will not be tolerated.  It is essential we treat all individuals fairly with dignity and respect.  All personnel have the right to perform to his or her full potential and not be discriminated against because of race, color, sex, religion, national origin, sexual orientation, and age.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smtClean="0">
              <a:latin typeface="Verdana" pitchFamily="34" charset="0"/>
            </a:endParaRPr>
          </a:p>
          <a:p>
            <a:r>
              <a:rPr lang="en-US" sz="1200" b="0" baseline="0" dirty="0" smtClean="0">
                <a:latin typeface="Verdana" pitchFamily="34" charset="0"/>
              </a:rPr>
              <a:t>Sexual Harassment  </a:t>
            </a:r>
            <a:r>
              <a:rPr lang="en-US" sz="1200" kern="1200" dirty="0" smtClean="0">
                <a:solidFill>
                  <a:schemeClr val="tx1"/>
                </a:solidFill>
                <a:effectLst/>
                <a:latin typeface="+mn-lt"/>
                <a:ea typeface="+mn-ea"/>
                <a:cs typeface="+mn-cs"/>
              </a:rPr>
              <a:t>deserves special mention. Sexual harassment includes one or more unwelcome sexual advances, request for sexual favors, or other unwelcome physical, verbal or visual conduct of a sexual nature where: </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 submission to or rejection of such conduct is made either explicitly or implicitly a term or condition of employment;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(2) submission to or rejection of such conduct by an individual is used as a basis for career or employment decisions affecting that individual; or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(3) such conduct has the purpose or effect of unreasonably interfering with a reasonable individual's work performance or creates an intimidating, hostile or offensive work environment.</a:t>
            </a:r>
            <a:endParaRPr lang="en-US" sz="1200" b="0"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latin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latin typeface="Verdana" pitchFamily="34" charset="0"/>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1890B185-5920-449B-A105-7950A7161C0E}" type="slidenum">
              <a:rPr lang="en-US" smtClean="0"/>
              <a:t>7</a:t>
            </a:fld>
            <a:endParaRPr lang="en-US"/>
          </a:p>
        </p:txBody>
      </p:sp>
    </p:spTree>
    <p:extLst>
      <p:ext uri="{BB962C8B-B14F-4D97-AF65-F5344CB8AC3E}">
        <p14:creationId xmlns:p14="http://schemas.microsoft.com/office/powerpoint/2010/main" val="2786121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Facilitator:</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Read:  </a:t>
            </a:r>
            <a:r>
              <a:rPr lang="en-US" sz="1200" b="0" i="0" u="none" strike="noStrike" kern="1200" baseline="0" dirty="0" smtClean="0">
                <a:solidFill>
                  <a:schemeClr val="tx1"/>
                </a:solidFill>
                <a:latin typeface="+mn-lt"/>
                <a:ea typeface="+mn-ea"/>
                <a:cs typeface="+mn-cs"/>
              </a:rPr>
              <a:t>Zero Tolerance policy ensures that once unlawful discrimination or sexual harassment is alleged, immediate and appropriate action will be taken to investigate/resolve the allegations and ensure any proven unlawful be</a:t>
            </a:r>
          </a:p>
          <a:p>
            <a:endParaRPr lang="en-US" sz="1200" b="0" i="0" u="none" strike="noStrike" kern="1200" baseline="0" dirty="0" smtClean="0">
              <a:solidFill>
                <a:schemeClr val="tx1"/>
              </a:solidFill>
              <a:latin typeface="+mn-lt"/>
              <a:ea typeface="+mn-ea"/>
              <a:cs typeface="+mn-cs"/>
            </a:endParaRPr>
          </a:p>
          <a:p>
            <a:r>
              <a:rPr lang="en-US" dirty="0" smtClean="0"/>
              <a:t>The Air Force is committed to providing a work environment where military members and civilian employees are treated with respect and dignity.  Harassment of any person based on race, color, sex, religion, national origin, age, disability, reprisal or any other category protected by law or policy will not be tolerated.  Harassment by anyone, including harassment by any manager, supervisor, work leader, co-worker, or contractor is strictly prohibited.  Violators face the possibility of removal from employment or other appropriate disciplinary </a:t>
            </a:r>
            <a:r>
              <a:rPr lang="en-US" dirty="0" err="1" smtClean="0"/>
              <a:t>action.</a:t>
            </a:r>
            <a:r>
              <a:rPr lang="en-US" sz="1200" b="0" i="0" u="none" strike="noStrike" kern="1200" baseline="0" dirty="0" err="1" smtClean="0">
                <a:solidFill>
                  <a:schemeClr val="tx1"/>
                </a:solidFill>
                <a:latin typeface="+mn-lt"/>
                <a:ea typeface="+mn-ea"/>
                <a:cs typeface="+mn-cs"/>
              </a:rPr>
              <a:t>havior</a:t>
            </a:r>
            <a:r>
              <a:rPr lang="en-US" sz="1200" b="0" i="0" u="none" strike="noStrike" kern="1200" baseline="0" dirty="0" smtClean="0">
                <a:solidFill>
                  <a:schemeClr val="tx1"/>
                </a:solidFill>
                <a:latin typeface="+mn-lt"/>
                <a:ea typeface="+mn-ea"/>
                <a:cs typeface="+mn-cs"/>
              </a:rPr>
              <a:t> stops. Further, appropriate disciplinary action will be taken against any Airman, military or civilian, who engages in unlawful discriminatory practices. </a:t>
            </a:r>
            <a:endParaRPr lang="en-US" dirty="0"/>
          </a:p>
        </p:txBody>
      </p:sp>
      <p:sp>
        <p:nvSpPr>
          <p:cNvPr id="4" name="Slide Number Placeholder 3"/>
          <p:cNvSpPr>
            <a:spLocks noGrp="1"/>
          </p:cNvSpPr>
          <p:nvPr>
            <p:ph type="sldNum" sz="quarter" idx="10"/>
          </p:nvPr>
        </p:nvSpPr>
        <p:spPr/>
        <p:txBody>
          <a:bodyPr/>
          <a:lstStyle/>
          <a:p>
            <a:fld id="{1890B185-5920-449B-A105-7950A7161C0E}" type="slidenum">
              <a:rPr lang="en-US" smtClean="0"/>
              <a:t>8</a:t>
            </a:fld>
            <a:endParaRPr lang="en-US"/>
          </a:p>
        </p:txBody>
      </p:sp>
    </p:spTree>
    <p:extLst>
      <p:ext uri="{BB962C8B-B14F-4D97-AF65-F5344CB8AC3E}">
        <p14:creationId xmlns:p14="http://schemas.microsoft.com/office/powerpoint/2010/main" val="4250695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Verdana" pitchFamily="34" charset="0"/>
              </a:rPr>
              <a:t>Facilitator:</a:t>
            </a:r>
          </a:p>
          <a:p>
            <a:pPr eaLnBrk="1" hangingPunct="1"/>
            <a:endParaRPr lang="en-US" sz="1200" dirty="0" smtClean="0">
              <a:latin typeface="Verdana" pitchFamily="34" charset="0"/>
            </a:endParaRPr>
          </a:p>
          <a:p>
            <a:r>
              <a:rPr lang="en-US" sz="1200" b="1" dirty="0" smtClean="0">
                <a:latin typeface="Verdana" pitchFamily="34" charset="0"/>
              </a:rPr>
              <a:t>Read:  </a:t>
            </a:r>
            <a:r>
              <a:rPr lang="en-US" sz="1200" dirty="0" smtClean="0"/>
              <a:t>If you think you have been subjected to retaliation, contact the Complaints Examining Unit at the U.S. Office of Special Counsel at 1-800-872-9855 to file a written complaint, or visit </a:t>
            </a:r>
            <a:r>
              <a:rPr lang="en-US" sz="1200" dirty="0" smtClean="0">
                <a:hlinkClick r:id="rId3"/>
              </a:rPr>
              <a:t>www.osc.gov</a:t>
            </a:r>
            <a:r>
              <a:rPr lang="en-US" sz="1200" dirty="0" smtClean="0"/>
              <a:t> to learn more.  </a:t>
            </a:r>
          </a:p>
          <a:p>
            <a:pPr eaLnBrk="1" hangingPunct="1">
              <a:spcBef>
                <a:spcPct val="0"/>
              </a:spcBef>
              <a:defRPr/>
            </a:pPr>
            <a:endParaRPr lang="en-US" sz="1200" dirty="0" smtClean="0"/>
          </a:p>
          <a:p>
            <a:pPr eaLnBrk="1" hangingPunct="1">
              <a:spcBef>
                <a:spcPct val="0"/>
              </a:spcBef>
              <a:defRPr/>
            </a:pPr>
            <a:r>
              <a:rPr lang="en-US" sz="1200" dirty="0" smtClean="0"/>
              <a:t>If you feel you have been discriminated against in violation of antidiscrimination laws, contact your EEO counselor.  You may also contact the Equal Employment Opportunity Commission about filing a complaint at 1-800-669-4000 or visit </a:t>
            </a:r>
            <a:r>
              <a:rPr lang="en-US" sz="1200" dirty="0" smtClean="0">
                <a:hlinkClick r:id="rId4"/>
              </a:rPr>
              <a:t>www.eeoc.gov</a:t>
            </a:r>
            <a:r>
              <a:rPr lang="en-US" sz="1200" dirty="0" smtClean="0"/>
              <a:t> to learn more.</a:t>
            </a:r>
          </a:p>
          <a:p>
            <a:pPr eaLnBrk="1" hangingPunct="1">
              <a:spcBef>
                <a:spcPct val="0"/>
              </a:spcBef>
              <a:defRPr/>
            </a:pPr>
            <a:endParaRPr lang="en-US" sz="120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If you are alleging discrimination based on marital status or political affiliation, you may file a written complaint with the U.S. Office of Special Counsel (OSC). Alternatively (or in some cases, in addition), you may pursue a discrimination complaint by filing a grievance through installation's administrative or negotiated grievance procedures, if such procedures apply and are available.</a:t>
            </a:r>
          </a:p>
          <a:p>
            <a:pPr marL="0" marR="0" indent="0" algn="l" defTabSz="914400" rtl="0" eaLnBrk="1" fontAlgn="auto" latinLnBrk="0" hangingPunct="1">
              <a:lnSpc>
                <a:spcPct val="100000"/>
              </a:lnSpc>
              <a:spcBef>
                <a:spcPct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If you believe that you have been the victim of unlawful discrimination on the basis of race, color, religion, sex, age, national origin, disability or reprisal for participating or supporting Equal Employment Opportunity (EEO) laws, you must contact an EEO counselor within 45 calendar days of the alleged discriminatory action, or, in the case of a personnel action, within 45 calendar days of the effective date of the action, before you can file a formal complaint of discrimination with the Air Force. </a:t>
            </a:r>
            <a:endParaRPr lang="en-US" sz="1200" kern="1200" dirty="0" smtClean="0">
              <a:solidFill>
                <a:schemeClr val="tx1"/>
              </a:solidFill>
              <a:effectLst/>
              <a:latin typeface="+mn-lt"/>
              <a:ea typeface="+mn-ea"/>
              <a:cs typeface="+mn-cs"/>
            </a:endParaRPr>
          </a:p>
          <a:p>
            <a:pPr eaLnBrk="1" hangingPunct="1">
              <a:spcBef>
                <a:spcPct val="0"/>
              </a:spcBef>
              <a:defRPr/>
            </a:pPr>
            <a:endParaRPr lang="en-US" sz="1200" dirty="0" smtClean="0"/>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890B185-5920-449B-A105-7950A7161C0E}" type="slidenum">
              <a:rPr lang="en-US" smtClean="0"/>
              <a:t>9</a:t>
            </a:fld>
            <a:endParaRPr lang="en-US"/>
          </a:p>
        </p:txBody>
      </p:sp>
    </p:spTree>
    <p:extLst>
      <p:ext uri="{BB962C8B-B14F-4D97-AF65-F5344CB8AC3E}">
        <p14:creationId xmlns:p14="http://schemas.microsoft.com/office/powerpoint/2010/main" val="204146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38A9F8-C285-4797-B558-7CDF92CCE7D8}"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47708-43E7-4C85-BEA8-B767311BCB65}" type="slidenum">
              <a:rPr lang="en-US" smtClean="0"/>
              <a:t>‹#›</a:t>
            </a:fld>
            <a:endParaRPr lang="en-US"/>
          </a:p>
        </p:txBody>
      </p:sp>
      <p:sp>
        <p:nvSpPr>
          <p:cNvPr id="7" name="Rounded Rectangle 6"/>
          <p:cNvSpPr/>
          <p:nvPr userDrawn="1"/>
        </p:nvSpPr>
        <p:spPr>
          <a:xfrm>
            <a:off x="0" y="6553200"/>
            <a:ext cx="9144000" cy="304800"/>
          </a:xfrm>
          <a:prstGeom prst="roundRect">
            <a:avLst/>
          </a:prstGeom>
          <a:solidFill>
            <a:schemeClr val="tx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8151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38A9F8-C285-4797-B558-7CDF92CCE7D8}"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47708-43E7-4C85-BEA8-B767311BCB65}" type="slidenum">
              <a:rPr lang="en-US" smtClean="0"/>
              <a:t>‹#›</a:t>
            </a:fld>
            <a:endParaRPr lang="en-US"/>
          </a:p>
        </p:txBody>
      </p:sp>
    </p:spTree>
    <p:extLst>
      <p:ext uri="{BB962C8B-B14F-4D97-AF65-F5344CB8AC3E}">
        <p14:creationId xmlns:p14="http://schemas.microsoft.com/office/powerpoint/2010/main" val="4006592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C38A9F8-C285-4797-B558-7CDF92CCE7D8}"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47708-43E7-4C85-BEA8-B767311BCB65}" type="slidenum">
              <a:rPr lang="en-US" smtClean="0"/>
              <a:t>‹#›</a:t>
            </a:fld>
            <a:endParaRPr lang="en-US"/>
          </a:p>
        </p:txBody>
      </p:sp>
    </p:spTree>
    <p:extLst>
      <p:ext uri="{BB962C8B-B14F-4D97-AF65-F5344CB8AC3E}">
        <p14:creationId xmlns:p14="http://schemas.microsoft.com/office/powerpoint/2010/main" val="1648009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53FA1D-6DBA-4599-AD9A-6C1065BE3FE6}"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3234899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3FA1D-6DBA-4599-AD9A-6C1065BE3FE6}"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73539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3FA1D-6DBA-4599-AD9A-6C1065BE3FE6}"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2062653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53FA1D-6DBA-4599-AD9A-6C1065BE3FE6}"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3170695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53FA1D-6DBA-4599-AD9A-6C1065BE3FE6}" type="datetimeFigureOut">
              <a:rPr lang="en-US" smtClean="0"/>
              <a:t>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1551612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53FA1D-6DBA-4599-AD9A-6C1065BE3FE6}" type="datetimeFigureOut">
              <a:rPr lang="en-US" smtClean="0"/>
              <a:t>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3923068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3FA1D-6DBA-4599-AD9A-6C1065BE3FE6}" type="datetimeFigureOut">
              <a:rPr lang="en-US" smtClean="0"/>
              <a:t>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2559881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3FA1D-6DBA-4599-AD9A-6C1065BE3FE6}"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2974527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38A9F8-C285-4797-B558-7CDF92CCE7D8}"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47708-43E7-4C85-BEA8-B767311BCB65}" type="slidenum">
              <a:rPr lang="en-US" smtClean="0"/>
              <a:t>‹#›</a:t>
            </a:fld>
            <a:endParaRPr lang="en-US"/>
          </a:p>
        </p:txBody>
      </p:sp>
    </p:spTree>
    <p:extLst>
      <p:ext uri="{BB962C8B-B14F-4D97-AF65-F5344CB8AC3E}">
        <p14:creationId xmlns:p14="http://schemas.microsoft.com/office/powerpoint/2010/main" val="28668119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3FA1D-6DBA-4599-AD9A-6C1065BE3FE6}"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15191838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3FA1D-6DBA-4599-AD9A-6C1065BE3FE6}"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27782935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3FA1D-6DBA-4599-AD9A-6C1065BE3FE6}"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00EED8-AC9E-41ED-A4B6-B21F7C738F86}" type="slidenum">
              <a:rPr lang="en-US" smtClean="0"/>
              <a:t>‹#›</a:t>
            </a:fld>
            <a:endParaRPr lang="en-US"/>
          </a:p>
        </p:txBody>
      </p:sp>
    </p:spTree>
    <p:extLst>
      <p:ext uri="{BB962C8B-B14F-4D97-AF65-F5344CB8AC3E}">
        <p14:creationId xmlns:p14="http://schemas.microsoft.com/office/powerpoint/2010/main" val="1564272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38A9F8-C285-4797-B558-7CDF92CCE7D8}"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47708-43E7-4C85-BEA8-B767311BCB65}" type="slidenum">
              <a:rPr lang="en-US" smtClean="0"/>
              <a:t>‹#›</a:t>
            </a:fld>
            <a:endParaRPr lang="en-US"/>
          </a:p>
        </p:txBody>
      </p:sp>
    </p:spTree>
    <p:extLst>
      <p:ext uri="{BB962C8B-B14F-4D97-AF65-F5344CB8AC3E}">
        <p14:creationId xmlns:p14="http://schemas.microsoft.com/office/powerpoint/2010/main" val="204043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38A9F8-C285-4797-B558-7CDF92CCE7D8}"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47708-43E7-4C85-BEA8-B767311BCB65}" type="slidenum">
              <a:rPr lang="en-US" smtClean="0"/>
              <a:t>‹#›</a:t>
            </a:fld>
            <a:endParaRPr lang="en-US"/>
          </a:p>
        </p:txBody>
      </p:sp>
    </p:spTree>
    <p:extLst>
      <p:ext uri="{BB962C8B-B14F-4D97-AF65-F5344CB8AC3E}">
        <p14:creationId xmlns:p14="http://schemas.microsoft.com/office/powerpoint/2010/main" val="275514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38A9F8-C285-4797-B558-7CDF92CCE7D8}" type="datetimeFigureOut">
              <a:rPr lang="en-US" smtClean="0"/>
              <a:t>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047708-43E7-4C85-BEA8-B767311BCB65}" type="slidenum">
              <a:rPr lang="en-US" smtClean="0"/>
              <a:t>‹#›</a:t>
            </a:fld>
            <a:endParaRPr lang="en-US"/>
          </a:p>
        </p:txBody>
      </p:sp>
    </p:spTree>
    <p:extLst>
      <p:ext uri="{BB962C8B-B14F-4D97-AF65-F5344CB8AC3E}">
        <p14:creationId xmlns:p14="http://schemas.microsoft.com/office/powerpoint/2010/main" val="3176432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38A9F8-C285-4797-B558-7CDF92CCE7D8}" type="datetimeFigureOut">
              <a:rPr lang="en-US" smtClean="0"/>
              <a:t>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047708-43E7-4C85-BEA8-B767311BCB65}" type="slidenum">
              <a:rPr lang="en-US" smtClean="0"/>
              <a:t>‹#›</a:t>
            </a:fld>
            <a:endParaRPr lang="en-US"/>
          </a:p>
        </p:txBody>
      </p:sp>
    </p:spTree>
    <p:extLst>
      <p:ext uri="{BB962C8B-B14F-4D97-AF65-F5344CB8AC3E}">
        <p14:creationId xmlns:p14="http://schemas.microsoft.com/office/powerpoint/2010/main" val="3064587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1342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8A9F8-C285-4797-B558-7CDF92CCE7D8}"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47708-43E7-4C85-BEA8-B767311BCB65}" type="slidenum">
              <a:rPr lang="en-US" smtClean="0"/>
              <a:t>‹#›</a:t>
            </a:fld>
            <a:endParaRPr lang="en-US"/>
          </a:p>
        </p:txBody>
      </p:sp>
    </p:spTree>
    <p:extLst>
      <p:ext uri="{BB962C8B-B14F-4D97-AF65-F5344CB8AC3E}">
        <p14:creationId xmlns:p14="http://schemas.microsoft.com/office/powerpoint/2010/main" val="2760830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8A9F8-C285-4797-B558-7CDF92CCE7D8}"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47708-43E7-4C85-BEA8-B767311BCB65}" type="slidenum">
              <a:rPr lang="en-US" smtClean="0"/>
              <a:t>‹#›</a:t>
            </a:fld>
            <a:endParaRPr lang="en-US"/>
          </a:p>
        </p:txBody>
      </p:sp>
    </p:spTree>
    <p:extLst>
      <p:ext uri="{BB962C8B-B14F-4D97-AF65-F5344CB8AC3E}">
        <p14:creationId xmlns:p14="http://schemas.microsoft.com/office/powerpoint/2010/main" val="2513355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3" name="Rounded Rectangle 22"/>
          <p:cNvSpPr/>
          <p:nvPr userDrawn="1"/>
        </p:nvSpPr>
        <p:spPr>
          <a:xfrm>
            <a:off x="0" y="0"/>
            <a:ext cx="9144000" cy="1072662"/>
          </a:xfrm>
          <a:prstGeom prst="roundRect">
            <a:avLst/>
          </a:prstGeom>
          <a:solidFill>
            <a:schemeClr val="tx2"/>
          </a:solidFill>
          <a:ln w="38100">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8A9F8-C285-4797-B558-7CDF92CCE7D8}" type="datetimeFigureOut">
              <a:rPr lang="en-US" smtClean="0"/>
              <a:t>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47708-43E7-4C85-BEA8-B767311BCB65}" type="slidenum">
              <a:rPr lang="en-US" smtClean="0"/>
              <a:t>‹#›</a:t>
            </a:fld>
            <a:endParaRPr lang="en-US"/>
          </a:p>
        </p:txBody>
      </p:sp>
      <p:sp>
        <p:nvSpPr>
          <p:cNvPr id="20" name="Rectangle 19"/>
          <p:cNvSpPr/>
          <p:nvPr userDrawn="1"/>
        </p:nvSpPr>
        <p:spPr>
          <a:xfrm>
            <a:off x="1295400" y="76200"/>
            <a:ext cx="7543800" cy="523220"/>
          </a:xfrm>
          <a:prstGeom prst="rect">
            <a:avLst/>
          </a:prstGeom>
        </p:spPr>
        <p:txBody>
          <a:bodyPr wrap="square">
            <a:spAutoFit/>
          </a:bodyPr>
          <a:lstStyle/>
          <a:p>
            <a:r>
              <a:rPr lang="en-US" sz="2800" b="1" dirty="0" smtClean="0">
                <a:solidFill>
                  <a:schemeClr val="bg1"/>
                </a:solidFill>
                <a:effectLst>
                  <a:outerShdw blurRad="38100" dist="38100" dir="2700000" algn="tl">
                    <a:srgbClr val="000000">
                      <a:alpha val="43137"/>
                    </a:srgbClr>
                  </a:outerShdw>
                </a:effectLst>
              </a:rPr>
              <a:t>ANG Selected Force Awareness Training (SFAT)</a:t>
            </a:r>
            <a:endParaRPr lang="en-US" sz="2800" b="1" dirty="0">
              <a:solidFill>
                <a:schemeClr val="bg1"/>
              </a:solidFill>
              <a:effectLst>
                <a:outerShdw blurRad="38100" dist="38100" dir="2700000" algn="tl">
                  <a:srgbClr val="000000">
                    <a:alpha val="43137"/>
                  </a:srgbClr>
                </a:outerShdw>
              </a:effectLst>
            </a:endParaRPr>
          </a:p>
        </p:txBody>
      </p:sp>
      <p:sp>
        <p:nvSpPr>
          <p:cNvPr id="21" name="Rounded Rectangle 20"/>
          <p:cNvSpPr/>
          <p:nvPr userDrawn="1"/>
        </p:nvSpPr>
        <p:spPr>
          <a:xfrm>
            <a:off x="0" y="6553200"/>
            <a:ext cx="9144000" cy="304800"/>
          </a:xfrm>
          <a:prstGeom prst="roundRect">
            <a:avLst/>
          </a:prstGeom>
          <a:solidFill>
            <a:schemeClr val="tx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46892"/>
            <a:ext cx="1066800" cy="1025770"/>
          </a:xfrm>
          <a:prstGeom prst="rect">
            <a:avLst/>
          </a:prstGeom>
        </p:spPr>
      </p:pic>
    </p:spTree>
    <p:extLst>
      <p:ext uri="{BB962C8B-B14F-4D97-AF65-F5344CB8AC3E}">
        <p14:creationId xmlns:p14="http://schemas.microsoft.com/office/powerpoint/2010/main" val="3743110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53FA1D-6DBA-4599-AD9A-6C1065BE3FE6}" type="datetimeFigureOut">
              <a:rPr lang="en-US" smtClean="0"/>
              <a:t>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0EED8-AC9E-41ED-A4B6-B21F7C738F86}"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Rounded Rectangle 7"/>
          <p:cNvSpPr/>
          <p:nvPr userDrawn="1"/>
        </p:nvSpPr>
        <p:spPr>
          <a:xfrm>
            <a:off x="0" y="0"/>
            <a:ext cx="9144000" cy="1072662"/>
          </a:xfrm>
          <a:prstGeom prst="roundRect">
            <a:avLst/>
          </a:prstGeom>
          <a:solidFill>
            <a:schemeClr val="tx2"/>
          </a:solidFill>
          <a:ln w="38100">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1295400" y="76200"/>
            <a:ext cx="7543800" cy="523220"/>
          </a:xfrm>
          <a:prstGeom prst="rect">
            <a:avLst/>
          </a:prstGeom>
        </p:spPr>
        <p:txBody>
          <a:bodyPr wrap="square">
            <a:spAutoFit/>
          </a:bodyPr>
          <a:lstStyle/>
          <a:p>
            <a:r>
              <a:rPr lang="en-US" sz="2800" b="1" dirty="0" smtClean="0">
                <a:solidFill>
                  <a:schemeClr val="bg1"/>
                </a:solidFill>
                <a:effectLst>
                  <a:outerShdw blurRad="38100" dist="38100" dir="2700000" algn="tl">
                    <a:srgbClr val="000000">
                      <a:alpha val="43137"/>
                    </a:srgbClr>
                  </a:outerShdw>
                </a:effectLst>
              </a:rPr>
              <a:t>ANG Selected Force Awareness Training (SFAT)</a:t>
            </a:r>
            <a:endParaRPr lang="en-US" sz="2800" b="1" dirty="0">
              <a:solidFill>
                <a:schemeClr val="bg1"/>
              </a:solidFill>
              <a:effectLst>
                <a:outerShdw blurRad="38100" dist="38100" dir="2700000" algn="tl">
                  <a:srgbClr val="000000">
                    <a:alpha val="43137"/>
                  </a:srgbClr>
                </a:outerShdw>
              </a:effectLst>
            </a:endParaRPr>
          </a:p>
        </p:txBody>
      </p:sp>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46892"/>
            <a:ext cx="1066800" cy="1025770"/>
          </a:xfrm>
          <a:prstGeom prst="rect">
            <a:avLst/>
          </a:prstGeom>
        </p:spPr>
      </p:pic>
      <p:sp>
        <p:nvSpPr>
          <p:cNvPr id="11" name="Rounded Rectangle 10"/>
          <p:cNvSpPr/>
          <p:nvPr userDrawn="1"/>
        </p:nvSpPr>
        <p:spPr>
          <a:xfrm>
            <a:off x="0" y="6553200"/>
            <a:ext cx="9144000" cy="304800"/>
          </a:xfrm>
          <a:prstGeom prst="roundRect">
            <a:avLst/>
          </a:prstGeom>
          <a:solidFill>
            <a:schemeClr val="tx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5854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eeoc.gov/types/sexual_harassment.html"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4038600"/>
            <a:ext cx="9144000" cy="923330"/>
          </a:xfrm>
          <a:prstGeom prst="rect">
            <a:avLst/>
          </a:prstGeom>
          <a:noFill/>
        </p:spPr>
        <p:txBody>
          <a:bodyPr wrap="square" rtlCol="0">
            <a:spAutoFit/>
          </a:bodyPr>
          <a:lstStyle/>
          <a:p>
            <a:pPr algn="ctr"/>
            <a:r>
              <a:rPr lang="en-US" sz="5400" b="1" dirty="0" smtClean="0">
                <a:solidFill>
                  <a:srgbClr val="002060"/>
                </a:solidFill>
                <a:effectLst>
                  <a:outerShdw blurRad="38100" dist="38100" dir="2700000" algn="tl">
                    <a:srgbClr val="000000">
                      <a:alpha val="43137"/>
                    </a:srgbClr>
                  </a:outerShdw>
                </a:effectLst>
              </a:rPr>
              <a:t>Refresher Training</a:t>
            </a:r>
          </a:p>
        </p:txBody>
      </p:sp>
      <p:sp>
        <p:nvSpPr>
          <p:cNvPr id="3"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
        <p:nvSpPr>
          <p:cNvPr id="4" name="TextBox 3"/>
          <p:cNvSpPr txBox="1"/>
          <p:nvPr/>
        </p:nvSpPr>
        <p:spPr>
          <a:xfrm>
            <a:off x="0" y="2653605"/>
            <a:ext cx="9144000" cy="923330"/>
          </a:xfrm>
          <a:prstGeom prst="rect">
            <a:avLst/>
          </a:prstGeom>
          <a:noFill/>
        </p:spPr>
        <p:txBody>
          <a:bodyPr wrap="square" rtlCol="0">
            <a:spAutoFit/>
          </a:bodyPr>
          <a:lstStyle/>
          <a:p>
            <a:pPr algn="ctr"/>
            <a:r>
              <a:rPr lang="en-US" sz="5400" b="1" dirty="0" smtClean="0">
                <a:solidFill>
                  <a:srgbClr val="002060"/>
                </a:solidFill>
              </a:rPr>
              <a:t>NO FEAR ACT</a:t>
            </a:r>
            <a:endParaRPr lang="en-US" sz="5400" b="1" dirty="0">
              <a:solidFill>
                <a:srgbClr val="002060"/>
              </a:solidFill>
            </a:endParaRPr>
          </a:p>
        </p:txBody>
      </p:sp>
    </p:spTree>
    <p:extLst>
      <p:ext uri="{BB962C8B-B14F-4D97-AF65-F5344CB8AC3E}">
        <p14:creationId xmlns:p14="http://schemas.microsoft.com/office/powerpoint/2010/main" val="1437947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Rounded Rectangle 5"/>
          <p:cNvSpPr/>
          <p:nvPr/>
        </p:nvSpPr>
        <p:spPr>
          <a:xfrm>
            <a:off x="0" y="6546161"/>
            <a:ext cx="9144000" cy="304800"/>
          </a:xfrm>
          <a:prstGeom prst="roundRect">
            <a:avLst/>
          </a:prstGeom>
          <a:solidFill>
            <a:schemeClr val="tx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
        <p:nvSpPr>
          <p:cNvPr id="15" name="Rectangle 14"/>
          <p:cNvSpPr/>
          <p:nvPr/>
        </p:nvSpPr>
        <p:spPr>
          <a:xfrm>
            <a:off x="0" y="1066800"/>
            <a:ext cx="906780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800" b="1" cap="none" spc="0" dirty="0" smtClean="0">
                <a:ln w="11430"/>
                <a:solidFill>
                  <a:schemeClr val="tx2"/>
                </a:solidFill>
                <a:effectLst>
                  <a:glow rad="101600">
                    <a:srgbClr val="FFFF00">
                      <a:alpha val="60000"/>
                    </a:srgbClr>
                  </a:glow>
                  <a:outerShdw blurRad="50800" dist="39000" dir="5460000" algn="tl">
                    <a:srgbClr val="000000">
                      <a:alpha val="38000"/>
                    </a:srgbClr>
                  </a:outerShdw>
                </a:effectLst>
              </a:rPr>
              <a:t>Let’s </a:t>
            </a:r>
            <a:r>
              <a:rPr lang="en-US" sz="8800" b="1" dirty="0" smtClean="0">
                <a:ln w="11430"/>
                <a:solidFill>
                  <a:schemeClr val="tx2"/>
                </a:solidFill>
                <a:effectLst>
                  <a:glow rad="101600">
                    <a:srgbClr val="FFFF00">
                      <a:alpha val="60000"/>
                    </a:srgbClr>
                  </a:glow>
                  <a:outerShdw blurRad="50800" dist="39000" dir="5460000" algn="tl">
                    <a:srgbClr val="000000">
                      <a:alpha val="38000"/>
                    </a:srgbClr>
                  </a:outerShdw>
                </a:effectLst>
              </a:rPr>
              <a:t>Talk…</a:t>
            </a:r>
            <a:endParaRPr lang="en-US" sz="8800" b="1" cap="none" spc="0" dirty="0">
              <a:ln w="11430"/>
              <a:solidFill>
                <a:schemeClr val="tx2"/>
              </a:solidFill>
              <a:effectLst>
                <a:glow rad="101600">
                  <a:srgbClr val="FFFF00">
                    <a:alpha val="60000"/>
                  </a:srgbClr>
                </a:glow>
                <a:outerShdw blurRad="50800" dist="39000" dir="5460000" algn="tl">
                  <a:srgbClr val="000000">
                    <a:alpha val="38000"/>
                  </a:srgbClr>
                </a:outerShdw>
              </a:effectLst>
            </a:endParaRPr>
          </a:p>
        </p:txBody>
      </p:sp>
      <p:sp>
        <p:nvSpPr>
          <p:cNvPr id="16" name="Rounded Rectangle 15"/>
          <p:cNvSpPr/>
          <p:nvPr/>
        </p:nvSpPr>
        <p:spPr>
          <a:xfrm>
            <a:off x="1962150" y="2971800"/>
            <a:ext cx="5105400" cy="2362200"/>
          </a:xfrm>
          <a:prstGeom prst="roundRect">
            <a:avLst/>
          </a:prstGeom>
          <a:solidFill>
            <a:schemeClr val="bg1">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Organization POCs</a:t>
            </a: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smtClean="0">
                <a:solidFill>
                  <a:schemeClr val="tx1"/>
                </a:solidFill>
              </a:rPr>
              <a:t>Hot </a:t>
            </a:r>
            <a:r>
              <a:rPr lang="en-US" sz="2400" dirty="0">
                <a:solidFill>
                  <a:schemeClr val="tx1"/>
                </a:solidFill>
              </a:rPr>
              <a:t>Topics</a:t>
            </a: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a:solidFill>
                  <a:schemeClr val="tx1"/>
                </a:solidFill>
              </a:rPr>
              <a:t>Open Discussion</a:t>
            </a:r>
          </a:p>
          <a:p>
            <a:pPr marL="342900" indent="-342900">
              <a:buFont typeface="Arial" panose="020B0604020202020204" pitchFamily="34" charset="0"/>
              <a:buChar char="•"/>
            </a:pPr>
            <a:endParaRPr lang="en-US" sz="2000" dirty="0">
              <a:solidFill>
                <a:schemeClr val="tx1"/>
              </a:solidFill>
            </a:endParaRPr>
          </a:p>
        </p:txBody>
      </p:sp>
    </p:spTree>
    <p:extLst>
      <p:ext uri="{BB962C8B-B14F-4D97-AF65-F5344CB8AC3E}">
        <p14:creationId xmlns:p14="http://schemas.microsoft.com/office/powerpoint/2010/main" val="2325906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
        <p:nvSpPr>
          <p:cNvPr id="6" name="Rounded Rectangle 5"/>
          <p:cNvSpPr/>
          <p:nvPr/>
        </p:nvSpPr>
        <p:spPr>
          <a:xfrm>
            <a:off x="640080" y="2590800"/>
            <a:ext cx="8077200" cy="2438400"/>
          </a:xfrm>
          <a:prstGeom prst="roundRect">
            <a:avLst/>
          </a:prstGeom>
          <a:solidFill>
            <a:schemeClr val="bg1">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1"/>
              </a:solidFill>
            </a:endParaRPr>
          </a:p>
          <a:p>
            <a:r>
              <a:rPr lang="en-US" sz="2400" dirty="0" smtClean="0">
                <a:solidFill>
                  <a:schemeClr val="tx1"/>
                </a:solidFill>
              </a:rPr>
              <a:t>PL </a:t>
            </a:r>
            <a:r>
              <a:rPr lang="en-US" sz="2400" dirty="0">
                <a:solidFill>
                  <a:schemeClr val="tx1"/>
                </a:solidFill>
              </a:rPr>
              <a:t>107-174, </a:t>
            </a:r>
            <a:r>
              <a:rPr lang="en-US" sz="2400" dirty="0" smtClean="0">
                <a:solidFill>
                  <a:schemeClr val="tx1"/>
                </a:solidFill>
              </a:rPr>
              <a:t>Sec 202 – </a:t>
            </a:r>
            <a:r>
              <a:rPr lang="en-US" sz="2400" i="1" dirty="0" smtClean="0">
                <a:solidFill>
                  <a:schemeClr val="tx1"/>
                </a:solidFill>
              </a:rPr>
              <a:t>Notification and Federal Employee Antidiscrimination and Retaliation Act of 2002</a:t>
            </a:r>
            <a:endParaRPr lang="en-US" sz="2400" dirty="0">
              <a:solidFill>
                <a:schemeClr val="tx1"/>
              </a:solidFill>
            </a:endParaRPr>
          </a:p>
          <a:p>
            <a:r>
              <a:rPr lang="en-US" sz="2400" dirty="0" smtClean="0">
                <a:solidFill>
                  <a:schemeClr val="tx1"/>
                </a:solidFill>
              </a:rPr>
              <a:t> </a:t>
            </a:r>
            <a:endParaRPr lang="en-US" sz="2400" dirty="0">
              <a:solidFill>
                <a:schemeClr val="tx1"/>
              </a:solidFill>
            </a:endParaRPr>
          </a:p>
        </p:txBody>
      </p:sp>
      <p:sp>
        <p:nvSpPr>
          <p:cNvPr id="7" name="TextBox 6"/>
          <p:cNvSpPr txBox="1"/>
          <p:nvPr/>
        </p:nvSpPr>
        <p:spPr>
          <a:xfrm>
            <a:off x="0" y="1066800"/>
            <a:ext cx="9144000" cy="923330"/>
          </a:xfrm>
          <a:prstGeom prst="rect">
            <a:avLst/>
          </a:prstGeom>
          <a:noFill/>
        </p:spPr>
        <p:txBody>
          <a:bodyPr wrap="square" rtlCol="0">
            <a:spAutoFit/>
          </a:bodyPr>
          <a:lstStyle/>
          <a:p>
            <a:pPr algn="ctr"/>
            <a:r>
              <a:rPr lang="en-US" sz="5400" b="1" dirty="0" smtClean="0">
                <a:solidFill>
                  <a:srgbClr val="002060"/>
                </a:solidFill>
                <a:effectLst>
                  <a:outerShdw blurRad="38100" dist="38100" dir="2700000" algn="tl">
                    <a:srgbClr val="000000">
                      <a:alpha val="43137"/>
                    </a:srgbClr>
                  </a:outerShdw>
                </a:effectLst>
              </a:rPr>
              <a:t>REFERENCE</a:t>
            </a:r>
            <a:endParaRPr lang="en-US" sz="54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518579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66800"/>
            <a:ext cx="9143999" cy="120032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7200" b="1" cap="none" spc="0" dirty="0" smtClean="0">
                <a:ln w="11430"/>
                <a:solidFill>
                  <a:schemeClr val="tx2"/>
                </a:solidFill>
                <a:effectLst>
                  <a:glow rad="101600">
                    <a:srgbClr val="FFFF00">
                      <a:alpha val="60000"/>
                    </a:srgbClr>
                  </a:glow>
                  <a:outerShdw blurRad="50800" dist="39000" dir="5460000" algn="tl">
                    <a:srgbClr val="000000">
                      <a:alpha val="38000"/>
                    </a:srgbClr>
                  </a:outerShdw>
                </a:effectLst>
              </a:rPr>
              <a:t>CONCLUSION</a:t>
            </a:r>
            <a:endParaRPr lang="en-US" sz="7200" b="1" cap="none" spc="0" dirty="0">
              <a:ln w="11430"/>
              <a:solidFill>
                <a:schemeClr val="tx2"/>
              </a:solidFill>
              <a:effectLst>
                <a:glow rad="101600">
                  <a:srgbClr val="FFFF00">
                    <a:alpha val="60000"/>
                  </a:srgbClr>
                </a:glow>
                <a:outerShdw blurRad="50800" dist="39000" dir="5460000" algn="tl">
                  <a:srgbClr val="000000">
                    <a:alpha val="38000"/>
                  </a:srgbClr>
                </a:outerShdw>
              </a:effectLst>
            </a:endParaRPr>
          </a:p>
        </p:txBody>
      </p:sp>
      <p:sp>
        <p:nvSpPr>
          <p:cNvPr id="5"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Tree>
    <p:extLst>
      <p:ext uri="{BB962C8B-B14F-4D97-AF65-F5344CB8AC3E}">
        <p14:creationId xmlns:p14="http://schemas.microsoft.com/office/powerpoint/2010/main" val="1446120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Tree>
    <p:extLst>
      <p:ext uri="{BB962C8B-B14F-4D97-AF65-F5344CB8AC3E}">
        <p14:creationId xmlns:p14="http://schemas.microsoft.com/office/powerpoint/2010/main" val="2331771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
        <p:nvSpPr>
          <p:cNvPr id="6" name="Rounded Rectangle 5"/>
          <p:cNvSpPr/>
          <p:nvPr/>
        </p:nvSpPr>
        <p:spPr>
          <a:xfrm>
            <a:off x="0" y="6546161"/>
            <a:ext cx="9144000" cy="304800"/>
          </a:xfrm>
          <a:prstGeom prst="roundRect">
            <a:avLst/>
          </a:prstGeom>
          <a:solidFill>
            <a:schemeClr val="tx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066800"/>
            <a:ext cx="9143999" cy="120032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7200" b="1" cap="none" spc="0" dirty="0" smtClean="0">
                <a:ln w="11430"/>
                <a:solidFill>
                  <a:schemeClr val="tx2"/>
                </a:solidFill>
                <a:effectLst>
                  <a:glow rad="101600">
                    <a:srgbClr val="FFFF00">
                      <a:alpha val="60000"/>
                    </a:srgbClr>
                  </a:glow>
                  <a:outerShdw blurRad="50800" dist="39000" dir="5460000" algn="tl">
                    <a:srgbClr val="000000">
                      <a:alpha val="38000"/>
                    </a:srgbClr>
                  </a:outerShdw>
                </a:effectLst>
              </a:rPr>
              <a:t>OVERVIEW </a:t>
            </a:r>
            <a:endParaRPr lang="en-US" sz="7200" b="1" cap="none" spc="0" dirty="0">
              <a:ln w="11430"/>
              <a:solidFill>
                <a:schemeClr val="tx2"/>
              </a:solidFill>
              <a:effectLst>
                <a:glow rad="101600">
                  <a:srgbClr val="FFFF00">
                    <a:alpha val="60000"/>
                  </a:srgbClr>
                </a:glow>
                <a:outerShdw blurRad="50800" dist="39000" dir="5460000" algn="tl">
                  <a:srgbClr val="000000">
                    <a:alpha val="38000"/>
                  </a:srgbClr>
                </a:outerShdw>
              </a:effectLst>
            </a:endParaRPr>
          </a:p>
        </p:txBody>
      </p:sp>
      <p:sp>
        <p:nvSpPr>
          <p:cNvPr id="13" name="Rounded Rectangle 12"/>
          <p:cNvSpPr/>
          <p:nvPr/>
        </p:nvSpPr>
        <p:spPr>
          <a:xfrm>
            <a:off x="762000" y="2362200"/>
            <a:ext cx="7543800" cy="3674766"/>
          </a:xfrm>
          <a:prstGeom prst="roundRect">
            <a:avLst/>
          </a:prstGeom>
          <a:solidFill>
            <a:schemeClr val="bg1">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spcAft>
                <a:spcPts val="1200"/>
              </a:spcAft>
              <a:buFont typeface="Arial" panose="020B0604020202020204" pitchFamily="34" charset="0"/>
              <a:buChar char="•"/>
            </a:pPr>
            <a:r>
              <a:rPr lang="en-US" sz="2400" dirty="0" smtClean="0">
                <a:solidFill>
                  <a:schemeClr val="tx1"/>
                </a:solidFill>
              </a:rPr>
              <a:t>Definition</a:t>
            </a:r>
          </a:p>
          <a:p>
            <a:pPr marL="342900" indent="-342900">
              <a:spcAft>
                <a:spcPts val="1200"/>
              </a:spcAft>
              <a:buFont typeface="Arial" panose="020B0604020202020204" pitchFamily="34" charset="0"/>
              <a:buChar char="•"/>
            </a:pPr>
            <a:r>
              <a:rPr lang="en-US" sz="2400" dirty="0" smtClean="0">
                <a:solidFill>
                  <a:schemeClr val="tx1"/>
                </a:solidFill>
              </a:rPr>
              <a:t>Purpose</a:t>
            </a:r>
          </a:p>
          <a:p>
            <a:pPr marL="342900" indent="-342900">
              <a:spcAft>
                <a:spcPts val="1200"/>
              </a:spcAft>
              <a:buFont typeface="Arial" panose="020B0604020202020204" pitchFamily="34" charset="0"/>
              <a:buChar char="•"/>
            </a:pPr>
            <a:r>
              <a:rPr lang="en-US" sz="2400" dirty="0" smtClean="0">
                <a:solidFill>
                  <a:schemeClr val="tx1"/>
                </a:solidFill>
              </a:rPr>
              <a:t>Protection Laws</a:t>
            </a:r>
          </a:p>
          <a:p>
            <a:pPr marL="342900" indent="-342900">
              <a:spcAft>
                <a:spcPts val="1200"/>
              </a:spcAft>
              <a:buFont typeface="Arial" panose="020B0604020202020204" pitchFamily="34" charset="0"/>
              <a:buChar char="•"/>
            </a:pPr>
            <a:r>
              <a:rPr lang="en-US" sz="2400" dirty="0" smtClean="0">
                <a:solidFill>
                  <a:schemeClr val="tx1"/>
                </a:solidFill>
              </a:rPr>
              <a:t>Violation Reporting</a:t>
            </a:r>
          </a:p>
          <a:p>
            <a:pPr marL="342900" indent="-342900">
              <a:spcAft>
                <a:spcPts val="1200"/>
              </a:spcAft>
              <a:buFont typeface="Arial" panose="020B0604020202020204" pitchFamily="34" charset="0"/>
              <a:buChar char="•"/>
            </a:pPr>
            <a:r>
              <a:rPr lang="en-US" sz="2400" dirty="0" smtClean="0">
                <a:solidFill>
                  <a:schemeClr val="tx1"/>
                </a:solidFill>
              </a:rPr>
              <a:t>Talking </a:t>
            </a:r>
            <a:r>
              <a:rPr lang="en-US" sz="2400" dirty="0">
                <a:solidFill>
                  <a:schemeClr val="tx1"/>
                </a:solidFill>
              </a:rPr>
              <a:t>Points</a:t>
            </a:r>
          </a:p>
        </p:txBody>
      </p:sp>
    </p:spTree>
    <p:extLst>
      <p:ext uri="{BB962C8B-B14F-4D97-AF65-F5344CB8AC3E}">
        <p14:creationId xmlns:p14="http://schemas.microsoft.com/office/powerpoint/2010/main" val="2990176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
        <p:nvSpPr>
          <p:cNvPr id="6" name="Rounded Rectangle 5"/>
          <p:cNvSpPr/>
          <p:nvPr/>
        </p:nvSpPr>
        <p:spPr>
          <a:xfrm>
            <a:off x="685800" y="2667000"/>
            <a:ext cx="7772400" cy="2286000"/>
          </a:xfrm>
          <a:prstGeom prst="roundRect">
            <a:avLst/>
          </a:prstGeom>
          <a:solidFill>
            <a:schemeClr val="bg1">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On May 15, 2012 Congress enacted the “Notification </a:t>
            </a:r>
            <a:r>
              <a:rPr lang="en-US" sz="2800" dirty="0">
                <a:solidFill>
                  <a:schemeClr val="tx1"/>
                </a:solidFill>
              </a:rPr>
              <a:t>and Federal Employee Antidiscrimination and Retaliation Act of </a:t>
            </a:r>
            <a:r>
              <a:rPr lang="en-US" sz="2800" dirty="0" smtClean="0">
                <a:solidFill>
                  <a:schemeClr val="tx1"/>
                </a:solidFill>
              </a:rPr>
              <a:t>2002,” Which is now known as the No FEAR Act.</a:t>
            </a:r>
            <a:endParaRPr lang="en-US" sz="2800" dirty="0">
              <a:solidFill>
                <a:schemeClr val="tx1"/>
              </a:solidFill>
            </a:endParaRPr>
          </a:p>
        </p:txBody>
      </p:sp>
      <p:sp>
        <p:nvSpPr>
          <p:cNvPr id="7" name="TextBox 6"/>
          <p:cNvSpPr txBox="1"/>
          <p:nvPr/>
        </p:nvSpPr>
        <p:spPr>
          <a:xfrm>
            <a:off x="0" y="1057870"/>
            <a:ext cx="9144000" cy="923330"/>
          </a:xfrm>
          <a:prstGeom prst="rect">
            <a:avLst/>
          </a:prstGeom>
          <a:noFill/>
        </p:spPr>
        <p:txBody>
          <a:bodyPr wrap="square" rtlCol="0">
            <a:spAutoFit/>
          </a:bodyPr>
          <a:lstStyle/>
          <a:p>
            <a:pPr algn="ctr"/>
            <a:r>
              <a:rPr lang="en-US" sz="5400" b="1" dirty="0" smtClean="0">
                <a:solidFill>
                  <a:srgbClr val="002060"/>
                </a:solidFill>
                <a:effectLst>
                  <a:outerShdw blurRad="38100" dist="38100" dir="2700000" algn="tl">
                    <a:srgbClr val="000000">
                      <a:alpha val="43137"/>
                    </a:srgbClr>
                  </a:outerShdw>
                </a:effectLst>
              </a:rPr>
              <a:t>DEFINITION</a:t>
            </a:r>
            <a:endParaRPr lang="en-US" sz="54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70126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
        <p:nvSpPr>
          <p:cNvPr id="6" name="Rounded Rectangle 5"/>
          <p:cNvSpPr/>
          <p:nvPr/>
        </p:nvSpPr>
        <p:spPr>
          <a:xfrm>
            <a:off x="609600" y="2590800"/>
            <a:ext cx="8077200" cy="3048000"/>
          </a:xfrm>
          <a:prstGeom prst="roundRect">
            <a:avLst/>
          </a:prstGeom>
          <a:solidFill>
            <a:schemeClr val="bg1">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en-US" sz="2800" dirty="0" smtClean="0">
              <a:solidFill>
                <a:schemeClr val="tx1"/>
              </a:solidFill>
            </a:endParaRPr>
          </a:p>
          <a:p>
            <a:pPr marL="342900" indent="-342900">
              <a:buFont typeface="Arial" panose="020B0604020202020204" pitchFamily="34" charset="0"/>
              <a:buChar char="•"/>
            </a:pPr>
            <a:endParaRPr lang="en-US" sz="2800" dirty="0">
              <a:solidFill>
                <a:schemeClr val="tx1"/>
              </a:solidFill>
            </a:endParaRPr>
          </a:p>
          <a:p>
            <a:pPr marL="342900" indent="-342900">
              <a:buFont typeface="Arial" panose="020B0604020202020204" pitchFamily="34" charset="0"/>
              <a:buChar char="•"/>
            </a:pPr>
            <a:r>
              <a:rPr lang="en-US" sz="2800" dirty="0" smtClean="0">
                <a:solidFill>
                  <a:schemeClr val="tx1"/>
                </a:solidFill>
              </a:rPr>
              <a:t>Inform </a:t>
            </a:r>
            <a:r>
              <a:rPr lang="en-US" sz="2800" dirty="0">
                <a:solidFill>
                  <a:schemeClr val="tx1"/>
                </a:solidFill>
              </a:rPr>
              <a:t>employees of their rights and protections available to victims of discrimination</a:t>
            </a:r>
          </a:p>
          <a:p>
            <a:pPr marL="342900" indent="-342900">
              <a:buFont typeface="Arial" panose="020B0604020202020204" pitchFamily="34" charset="0"/>
              <a:buChar char="•"/>
            </a:pPr>
            <a:endParaRPr lang="en-US" sz="2800" dirty="0">
              <a:solidFill>
                <a:schemeClr val="tx1"/>
              </a:solidFill>
            </a:endParaRPr>
          </a:p>
          <a:p>
            <a:pPr marL="342900" indent="-342900">
              <a:buFont typeface="Arial" panose="020B0604020202020204" pitchFamily="34" charset="0"/>
              <a:buChar char="•"/>
            </a:pPr>
            <a:r>
              <a:rPr lang="en-US" sz="2800" dirty="0">
                <a:solidFill>
                  <a:schemeClr val="tx1"/>
                </a:solidFill>
              </a:rPr>
              <a:t>Require Federal Agencies be accountable for </a:t>
            </a:r>
            <a:r>
              <a:rPr lang="en-US" sz="2800" dirty="0" smtClean="0">
                <a:solidFill>
                  <a:schemeClr val="tx1"/>
                </a:solidFill>
              </a:rPr>
              <a:t>violations</a:t>
            </a:r>
            <a:endParaRPr lang="en-US" sz="2800" dirty="0">
              <a:solidFill>
                <a:schemeClr val="tx1"/>
              </a:solidFill>
            </a:endParaRPr>
          </a:p>
          <a:p>
            <a:endParaRPr lang="en-US" sz="2800" dirty="0">
              <a:solidFill>
                <a:schemeClr val="tx1"/>
              </a:solidFill>
            </a:endParaRPr>
          </a:p>
          <a:p>
            <a:endParaRPr lang="en-US" sz="2800" dirty="0">
              <a:solidFill>
                <a:schemeClr val="tx1"/>
              </a:solidFill>
            </a:endParaRPr>
          </a:p>
        </p:txBody>
      </p:sp>
      <p:sp>
        <p:nvSpPr>
          <p:cNvPr id="7" name="TextBox 6"/>
          <p:cNvSpPr txBox="1"/>
          <p:nvPr/>
        </p:nvSpPr>
        <p:spPr>
          <a:xfrm>
            <a:off x="0" y="1066800"/>
            <a:ext cx="9144000" cy="923330"/>
          </a:xfrm>
          <a:prstGeom prst="rect">
            <a:avLst/>
          </a:prstGeom>
          <a:noFill/>
        </p:spPr>
        <p:txBody>
          <a:bodyPr wrap="square" rtlCol="0">
            <a:spAutoFit/>
          </a:bodyPr>
          <a:lstStyle/>
          <a:p>
            <a:pPr algn="ctr"/>
            <a:r>
              <a:rPr lang="en-US" sz="5400" b="1" dirty="0" smtClean="0">
                <a:solidFill>
                  <a:srgbClr val="002060"/>
                </a:solidFill>
                <a:effectLst>
                  <a:outerShdw blurRad="38100" dist="38100" dir="2700000" algn="tl">
                    <a:srgbClr val="000000">
                      <a:alpha val="43137"/>
                    </a:srgbClr>
                  </a:outerShdw>
                </a:effectLst>
              </a:rPr>
              <a:t>PURPOSE</a:t>
            </a:r>
            <a:endParaRPr lang="en-US" sz="54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0936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
        <p:nvSpPr>
          <p:cNvPr id="6" name="Rounded Rectangle 5"/>
          <p:cNvSpPr/>
          <p:nvPr/>
        </p:nvSpPr>
        <p:spPr>
          <a:xfrm>
            <a:off x="609600" y="2057400"/>
            <a:ext cx="8077200" cy="4038601"/>
          </a:xfrm>
          <a:prstGeom prst="roundRect">
            <a:avLst/>
          </a:prstGeom>
          <a:solidFill>
            <a:schemeClr val="bg1">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en-US" sz="2400" dirty="0" smtClean="0">
              <a:solidFill>
                <a:schemeClr val="tx1"/>
              </a:solidFill>
            </a:endParaRPr>
          </a:p>
          <a:p>
            <a:pPr marL="342900" indent="-342900">
              <a:buFont typeface="Arial" panose="020B0604020202020204" pitchFamily="34" charset="0"/>
              <a:buChar char="•"/>
            </a:pPr>
            <a:endParaRPr lang="en-US" sz="2400" dirty="0">
              <a:solidFill>
                <a:schemeClr val="tx1"/>
              </a:solidFill>
            </a:endParaRPr>
          </a:p>
          <a:p>
            <a:r>
              <a:rPr lang="en-US" sz="2400" dirty="0" smtClean="0">
                <a:solidFill>
                  <a:schemeClr val="tx1"/>
                </a:solidFill>
              </a:rPr>
              <a:t>    </a:t>
            </a:r>
            <a:endParaRPr lang="en-US" sz="2400" dirty="0">
              <a:solidFill>
                <a:schemeClr val="tx1"/>
              </a:solidFill>
            </a:endParaRPr>
          </a:p>
          <a:p>
            <a:endParaRPr lang="en-US" sz="2400" dirty="0">
              <a:solidFill>
                <a:schemeClr val="tx1"/>
              </a:solidFill>
            </a:endParaRPr>
          </a:p>
        </p:txBody>
      </p:sp>
      <p:sp>
        <p:nvSpPr>
          <p:cNvPr id="7" name="TextBox 6"/>
          <p:cNvSpPr txBox="1"/>
          <p:nvPr/>
        </p:nvSpPr>
        <p:spPr>
          <a:xfrm>
            <a:off x="0" y="1066800"/>
            <a:ext cx="9144000" cy="923330"/>
          </a:xfrm>
          <a:prstGeom prst="rect">
            <a:avLst/>
          </a:prstGeom>
          <a:noFill/>
        </p:spPr>
        <p:txBody>
          <a:bodyPr wrap="square" rtlCol="0">
            <a:spAutoFit/>
          </a:bodyPr>
          <a:lstStyle/>
          <a:p>
            <a:pPr algn="ctr"/>
            <a:r>
              <a:rPr lang="en-US" sz="5400" b="1" dirty="0" smtClean="0">
                <a:solidFill>
                  <a:srgbClr val="002060"/>
                </a:solidFill>
                <a:effectLst>
                  <a:outerShdw blurRad="38100" dist="38100" dir="2700000" algn="tl">
                    <a:srgbClr val="000000">
                      <a:alpha val="43137"/>
                    </a:srgbClr>
                  </a:outerShdw>
                </a:effectLst>
              </a:rPr>
              <a:t>PROTECTION LAWS</a:t>
            </a:r>
            <a:endParaRPr lang="en-US" sz="5400" b="1" dirty="0">
              <a:solidFill>
                <a:srgbClr val="002060"/>
              </a:solidFill>
              <a:effectLst>
                <a:outerShdw blurRad="38100" dist="38100" dir="2700000" algn="tl">
                  <a:srgbClr val="000000">
                    <a:alpha val="43137"/>
                  </a:srgbClr>
                </a:outerShdw>
              </a:effectLst>
            </a:endParaRPr>
          </a:p>
        </p:txBody>
      </p:sp>
      <p:sp>
        <p:nvSpPr>
          <p:cNvPr id="3" name="TextBox 2"/>
          <p:cNvSpPr txBox="1"/>
          <p:nvPr/>
        </p:nvSpPr>
        <p:spPr>
          <a:xfrm>
            <a:off x="1143000" y="3107204"/>
            <a:ext cx="2878032" cy="1938992"/>
          </a:xfrm>
          <a:prstGeom prst="rect">
            <a:avLst/>
          </a:prstGeom>
          <a:noFill/>
        </p:spPr>
        <p:txBody>
          <a:bodyPr wrap="none" rtlCol="0">
            <a:spAutoFit/>
          </a:bodyPr>
          <a:lstStyle/>
          <a:p>
            <a:pPr marL="800100" lvl="1" indent="-342900">
              <a:buFont typeface="Arial" panose="020B0604020202020204" pitchFamily="34" charset="0"/>
              <a:buChar char="•"/>
            </a:pPr>
            <a:r>
              <a:rPr lang="en-US" sz="2400" dirty="0"/>
              <a:t>Race</a:t>
            </a:r>
          </a:p>
          <a:p>
            <a:pPr marL="800100" lvl="1" indent="-342900">
              <a:buFont typeface="Arial" panose="020B0604020202020204" pitchFamily="34" charset="0"/>
              <a:buChar char="•"/>
            </a:pPr>
            <a:r>
              <a:rPr lang="en-US" sz="2400" dirty="0"/>
              <a:t>Color</a:t>
            </a:r>
          </a:p>
          <a:p>
            <a:pPr marL="800100" lvl="1" indent="-342900">
              <a:buFont typeface="Arial" panose="020B0604020202020204" pitchFamily="34" charset="0"/>
              <a:buChar char="•"/>
            </a:pPr>
            <a:r>
              <a:rPr lang="en-US" sz="2400" dirty="0"/>
              <a:t>Religion</a:t>
            </a:r>
          </a:p>
          <a:p>
            <a:pPr marL="800100" lvl="1" indent="-342900">
              <a:buFont typeface="Arial" panose="020B0604020202020204" pitchFamily="34" charset="0"/>
              <a:buChar char="•"/>
            </a:pPr>
            <a:r>
              <a:rPr lang="en-US" sz="2400" dirty="0"/>
              <a:t>Sex</a:t>
            </a:r>
          </a:p>
          <a:p>
            <a:pPr marL="800100" lvl="1" indent="-342900">
              <a:buFont typeface="Arial" panose="020B0604020202020204" pitchFamily="34" charset="0"/>
              <a:buChar char="•"/>
            </a:pPr>
            <a:r>
              <a:rPr lang="en-US" sz="2400" dirty="0"/>
              <a:t>National Origin</a:t>
            </a:r>
            <a:endParaRPr lang="en-US" dirty="0"/>
          </a:p>
        </p:txBody>
      </p:sp>
      <p:sp>
        <p:nvSpPr>
          <p:cNvPr id="8" name="TextBox 7"/>
          <p:cNvSpPr txBox="1"/>
          <p:nvPr/>
        </p:nvSpPr>
        <p:spPr>
          <a:xfrm>
            <a:off x="4704520" y="3107204"/>
            <a:ext cx="3296480" cy="1938992"/>
          </a:xfrm>
          <a:prstGeom prst="rect">
            <a:avLst/>
          </a:prstGeom>
          <a:noFill/>
        </p:spPr>
        <p:txBody>
          <a:bodyPr wrap="none" rtlCol="0">
            <a:spAutoFit/>
          </a:bodyPr>
          <a:lstStyle/>
          <a:p>
            <a:pPr marL="800100" lvl="1" indent="-342900">
              <a:buFont typeface="Arial" panose="020B0604020202020204" pitchFamily="34" charset="0"/>
              <a:buChar char="•"/>
            </a:pPr>
            <a:r>
              <a:rPr lang="en-US" sz="2400" dirty="0"/>
              <a:t>Age</a:t>
            </a:r>
          </a:p>
          <a:p>
            <a:pPr marL="800100" lvl="1" indent="-342900">
              <a:buFont typeface="Arial" panose="020B0604020202020204" pitchFamily="34" charset="0"/>
              <a:buChar char="•"/>
            </a:pPr>
            <a:r>
              <a:rPr lang="en-US" sz="2400" dirty="0"/>
              <a:t>Disability</a:t>
            </a:r>
          </a:p>
          <a:p>
            <a:pPr marL="800100" lvl="1" indent="-342900">
              <a:buFont typeface="Arial" panose="020B0604020202020204" pitchFamily="34" charset="0"/>
              <a:buChar char="•"/>
            </a:pPr>
            <a:r>
              <a:rPr lang="en-US" sz="2400" dirty="0"/>
              <a:t>Marital Status</a:t>
            </a:r>
          </a:p>
          <a:p>
            <a:pPr marL="800100" lvl="1" indent="-342900">
              <a:buFont typeface="Arial" panose="020B0604020202020204" pitchFamily="34" charset="0"/>
              <a:buChar char="•"/>
            </a:pPr>
            <a:r>
              <a:rPr lang="en-US" sz="2400" dirty="0"/>
              <a:t>Political </a:t>
            </a:r>
            <a:r>
              <a:rPr lang="en-US" sz="2400" dirty="0" smtClean="0"/>
              <a:t>Affiliation</a:t>
            </a:r>
          </a:p>
          <a:p>
            <a:pPr marL="800100" lvl="1" indent="-342900">
              <a:buFont typeface="Arial" panose="020B0604020202020204" pitchFamily="34" charset="0"/>
              <a:buChar char="•"/>
            </a:pPr>
            <a:r>
              <a:rPr lang="en-US" sz="2400" dirty="0" smtClean="0"/>
              <a:t>Sexual Orientation</a:t>
            </a:r>
            <a:endParaRPr lang="en-US" sz="2400" dirty="0"/>
          </a:p>
        </p:txBody>
      </p:sp>
      <p:sp>
        <p:nvSpPr>
          <p:cNvPr id="4" name="TextBox 3"/>
          <p:cNvSpPr txBox="1"/>
          <p:nvPr/>
        </p:nvSpPr>
        <p:spPr>
          <a:xfrm>
            <a:off x="1141698" y="2133600"/>
            <a:ext cx="7243393" cy="830997"/>
          </a:xfrm>
          <a:prstGeom prst="rect">
            <a:avLst/>
          </a:prstGeom>
          <a:noFill/>
        </p:spPr>
        <p:txBody>
          <a:bodyPr wrap="none" rtlCol="0">
            <a:spAutoFit/>
          </a:bodyPr>
          <a:lstStyle/>
          <a:p>
            <a:r>
              <a:rPr lang="en-US" sz="2400" dirty="0"/>
              <a:t>Antidiscrimination laws protect the following </a:t>
            </a:r>
            <a:r>
              <a:rPr lang="en-US" sz="2400" dirty="0" smtClean="0"/>
              <a:t>10 </a:t>
            </a:r>
            <a:r>
              <a:rPr lang="en-US" sz="2400" dirty="0"/>
              <a:t>classes: </a:t>
            </a:r>
          </a:p>
          <a:p>
            <a:endParaRPr lang="en-US" sz="2400" dirty="0"/>
          </a:p>
        </p:txBody>
      </p:sp>
    </p:spTree>
    <p:extLst>
      <p:ext uri="{BB962C8B-B14F-4D97-AF65-F5344CB8AC3E}">
        <p14:creationId xmlns:p14="http://schemas.microsoft.com/office/powerpoint/2010/main" val="621821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
        <p:nvSpPr>
          <p:cNvPr id="6" name="Rounded Rectangle 5"/>
          <p:cNvSpPr/>
          <p:nvPr/>
        </p:nvSpPr>
        <p:spPr>
          <a:xfrm>
            <a:off x="609600" y="2362199"/>
            <a:ext cx="8077200" cy="3429001"/>
          </a:xfrm>
          <a:prstGeom prst="roundRect">
            <a:avLst/>
          </a:prstGeom>
          <a:solidFill>
            <a:schemeClr val="bg1">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en-US" sz="2800" dirty="0" smtClean="0">
              <a:solidFill>
                <a:schemeClr val="tx1"/>
              </a:solidFill>
            </a:endParaRPr>
          </a:p>
          <a:p>
            <a:pPr marL="342900" indent="-342900">
              <a:buFont typeface="Arial" panose="020B0604020202020204" pitchFamily="34" charset="0"/>
              <a:buChar char="•"/>
            </a:pPr>
            <a:endParaRPr lang="en-US" sz="2800" dirty="0">
              <a:solidFill>
                <a:schemeClr val="tx1"/>
              </a:solidFill>
            </a:endParaRPr>
          </a:p>
          <a:p>
            <a:pPr marL="342900" indent="-342900">
              <a:buFont typeface="Arial" panose="020B0604020202020204" pitchFamily="34" charset="0"/>
              <a:buChar char="•"/>
            </a:pPr>
            <a:r>
              <a:rPr lang="en-US" sz="2800" dirty="0">
                <a:solidFill>
                  <a:schemeClr val="tx1"/>
                </a:solidFill>
              </a:rPr>
              <a:t>Whistle Blowers cannot be retaliated upon by any level of supervision/Chain of Command for reporting a violation</a:t>
            </a:r>
          </a:p>
          <a:p>
            <a:pPr marL="342900" indent="-342900">
              <a:buFont typeface="Arial" panose="020B0604020202020204" pitchFamily="34" charset="0"/>
              <a:buChar char="•"/>
            </a:pPr>
            <a:endParaRPr lang="en-US" sz="2800" dirty="0">
              <a:solidFill>
                <a:schemeClr val="tx1"/>
              </a:solidFill>
            </a:endParaRPr>
          </a:p>
          <a:p>
            <a:pPr marL="342900" indent="-342900">
              <a:buFont typeface="Arial" panose="020B0604020202020204" pitchFamily="34" charset="0"/>
              <a:buChar char="•"/>
            </a:pPr>
            <a:r>
              <a:rPr lang="en-US" sz="2800" dirty="0">
                <a:solidFill>
                  <a:schemeClr val="tx1"/>
                </a:solidFill>
              </a:rPr>
              <a:t>Individuals will not receive reprisal for participating in protected activities</a:t>
            </a:r>
          </a:p>
          <a:p>
            <a:endParaRPr lang="en-US" sz="2800" dirty="0">
              <a:solidFill>
                <a:schemeClr val="tx1"/>
              </a:solidFill>
            </a:endParaRPr>
          </a:p>
          <a:p>
            <a:endParaRPr lang="en-US" sz="2800" dirty="0">
              <a:solidFill>
                <a:schemeClr val="tx1"/>
              </a:solidFill>
            </a:endParaRPr>
          </a:p>
        </p:txBody>
      </p:sp>
      <p:sp>
        <p:nvSpPr>
          <p:cNvPr id="7" name="TextBox 6"/>
          <p:cNvSpPr txBox="1"/>
          <p:nvPr/>
        </p:nvSpPr>
        <p:spPr>
          <a:xfrm>
            <a:off x="0" y="1065074"/>
            <a:ext cx="9144000" cy="830997"/>
          </a:xfrm>
          <a:prstGeom prst="rect">
            <a:avLst/>
          </a:prstGeom>
          <a:noFill/>
        </p:spPr>
        <p:txBody>
          <a:bodyPr wrap="square" rtlCol="0">
            <a:spAutoFit/>
          </a:bodyPr>
          <a:lstStyle/>
          <a:p>
            <a:pPr algn="ctr"/>
            <a:r>
              <a:rPr lang="en-US" sz="4800" b="1" dirty="0" smtClean="0">
                <a:solidFill>
                  <a:srgbClr val="002060"/>
                </a:solidFill>
                <a:effectLst>
                  <a:outerShdw blurRad="38100" dist="38100" dir="2700000" algn="tl">
                    <a:srgbClr val="000000">
                      <a:alpha val="43137"/>
                    </a:srgbClr>
                  </a:outerShdw>
                </a:effectLst>
              </a:rPr>
              <a:t>PROTECTION LAWS - CONTINUED</a:t>
            </a:r>
            <a:endParaRPr lang="en-US" sz="48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13338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2209800"/>
            <a:ext cx="8763000" cy="3581400"/>
          </a:xfrm>
          <a:prstGeom prst="roundRect">
            <a:avLst/>
          </a:prstGeom>
          <a:solidFill>
            <a:schemeClr val="bg1">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en-US" sz="2400" dirty="0" smtClean="0">
              <a:solidFill>
                <a:schemeClr val="tx1"/>
              </a:solidFill>
            </a:endParaRPr>
          </a:p>
          <a:p>
            <a:pPr marL="342900" indent="-342900">
              <a:buFont typeface="Arial" panose="020B0604020202020204" pitchFamily="34" charset="0"/>
              <a:buChar char="•"/>
            </a:pPr>
            <a:endParaRPr lang="en-US" sz="2400" dirty="0">
              <a:solidFill>
                <a:schemeClr val="tx1"/>
              </a:solidFill>
            </a:endParaRPr>
          </a:p>
          <a:p>
            <a:r>
              <a:rPr lang="en-US" sz="2400" dirty="0" smtClean="0">
                <a:solidFill>
                  <a:schemeClr val="tx1"/>
                </a:solidFill>
              </a:rPr>
              <a:t>    </a:t>
            </a:r>
            <a:endParaRPr lang="en-US" sz="2400" dirty="0">
              <a:solidFill>
                <a:schemeClr val="tx1"/>
              </a:solidFill>
            </a:endParaRPr>
          </a:p>
          <a:p>
            <a:endParaRPr lang="en-US" sz="2400" dirty="0">
              <a:solidFill>
                <a:schemeClr val="tx1"/>
              </a:solidFill>
            </a:endParaRPr>
          </a:p>
        </p:txBody>
      </p:sp>
      <p:sp>
        <p:nvSpPr>
          <p:cNvPr id="2" name="Title 1"/>
          <p:cNvSpPr>
            <a:spLocks noGrp="1"/>
          </p:cNvSpPr>
          <p:nvPr>
            <p:ph type="title"/>
          </p:nvPr>
        </p:nvSpPr>
        <p:spPr>
          <a:xfrm>
            <a:off x="0" y="1219200"/>
            <a:ext cx="9144000" cy="533400"/>
          </a:xfrm>
        </p:spPr>
        <p:txBody>
          <a:bodyPr>
            <a:noAutofit/>
          </a:bodyPr>
          <a:lstStyle/>
          <a:p>
            <a:r>
              <a:rPr lang="en-US" sz="4000" b="1" dirty="0">
                <a:solidFill>
                  <a:srgbClr val="002060"/>
                </a:solidFill>
              </a:rPr>
              <a:t>Unlawful Discrimination or Harassment</a:t>
            </a:r>
          </a:p>
        </p:txBody>
      </p:sp>
      <p:sp>
        <p:nvSpPr>
          <p:cNvPr id="3" name="Content Placeholder 2"/>
          <p:cNvSpPr>
            <a:spLocks noGrp="1"/>
          </p:cNvSpPr>
          <p:nvPr>
            <p:ph sz="half" idx="1"/>
          </p:nvPr>
        </p:nvSpPr>
        <p:spPr>
          <a:xfrm>
            <a:off x="457200" y="2438400"/>
            <a:ext cx="8229600" cy="1600200"/>
          </a:xfrm>
        </p:spPr>
        <p:txBody>
          <a:bodyPr>
            <a:noAutofit/>
          </a:bodyPr>
          <a:lstStyle/>
          <a:p>
            <a:r>
              <a:rPr lang="en-US" sz="2400" b="1" u="sng" dirty="0">
                <a:solidFill>
                  <a:srgbClr val="0000FF"/>
                </a:solidFill>
              </a:rPr>
              <a:t>Anti-harassment:</a:t>
            </a:r>
            <a:r>
              <a:rPr lang="en-US" sz="2400" dirty="0">
                <a:solidFill>
                  <a:srgbClr val="0000FF"/>
                </a:solidFill>
              </a:rPr>
              <a:t> </a:t>
            </a:r>
            <a:r>
              <a:rPr lang="en-US" sz="2400" dirty="0" smtClean="0">
                <a:solidFill>
                  <a:srgbClr val="0000FF"/>
                </a:solidFill>
              </a:rPr>
              <a:t> </a:t>
            </a:r>
            <a:r>
              <a:rPr lang="en-US" sz="2400" dirty="0" smtClean="0"/>
              <a:t>Harassment </a:t>
            </a:r>
            <a:r>
              <a:rPr lang="en-US" sz="2400" dirty="0"/>
              <a:t>includes unwelcome conduct, whether verbal, physical or visual, which creates an intimidating, offensive or hostile work environment or that unreasonably interferes with job performance</a:t>
            </a:r>
            <a:r>
              <a:rPr lang="en-US" sz="2400" dirty="0" smtClean="0"/>
              <a:t>.</a:t>
            </a:r>
            <a:endParaRPr lang="en-US" sz="2400" dirty="0"/>
          </a:p>
        </p:txBody>
      </p:sp>
      <p:sp>
        <p:nvSpPr>
          <p:cNvPr id="4" name="Content Placeholder 3"/>
          <p:cNvSpPr>
            <a:spLocks noGrp="1"/>
          </p:cNvSpPr>
          <p:nvPr>
            <p:ph sz="half" idx="2"/>
          </p:nvPr>
        </p:nvSpPr>
        <p:spPr>
          <a:xfrm>
            <a:off x="381000" y="4114800"/>
            <a:ext cx="8305800" cy="1911047"/>
          </a:xfrm>
        </p:spPr>
        <p:txBody>
          <a:bodyPr>
            <a:noAutofit/>
          </a:bodyPr>
          <a:lstStyle/>
          <a:p>
            <a:r>
              <a:rPr lang="en-US" sz="2400" b="1" dirty="0">
                <a:solidFill>
                  <a:srgbClr val="0000FF"/>
                </a:solidFill>
                <a:hlinkClick r:id="rId3"/>
              </a:rPr>
              <a:t>Sexual </a:t>
            </a:r>
            <a:r>
              <a:rPr lang="en-US" sz="2400" b="1" dirty="0" smtClean="0">
                <a:solidFill>
                  <a:srgbClr val="0000FF"/>
                </a:solidFill>
                <a:hlinkClick r:id="rId3"/>
              </a:rPr>
              <a:t>Harassment</a:t>
            </a:r>
            <a:r>
              <a:rPr lang="en-US" sz="2400" b="1" dirty="0" smtClean="0">
                <a:solidFill>
                  <a:srgbClr val="0000FF"/>
                </a:solidFill>
              </a:rPr>
              <a:t>: </a:t>
            </a:r>
            <a:r>
              <a:rPr lang="en-US" sz="2400" dirty="0" smtClean="0"/>
              <a:t>This </a:t>
            </a:r>
            <a:r>
              <a:rPr lang="en-US" sz="2400" dirty="0"/>
              <a:t>includes practices ranging from direct requests for sexual favors to workplace conditions that create a hostile environment for persons of either gender, including same sex harassment</a:t>
            </a:r>
            <a:r>
              <a:rPr lang="en-US" sz="2400" dirty="0" smtClean="0"/>
              <a:t>.</a:t>
            </a:r>
            <a:endParaRPr lang="en-US" sz="2400" dirty="0"/>
          </a:p>
        </p:txBody>
      </p:sp>
    </p:spTree>
    <p:extLst>
      <p:ext uri="{BB962C8B-B14F-4D97-AF65-F5344CB8AC3E}">
        <p14:creationId xmlns:p14="http://schemas.microsoft.com/office/powerpoint/2010/main" val="563845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646043" y="2667000"/>
            <a:ext cx="8077200" cy="2438400"/>
          </a:xfrm>
          <a:prstGeom prst="roundRect">
            <a:avLst/>
          </a:prstGeom>
          <a:solidFill>
            <a:schemeClr val="bg1">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r">
              <a:buFont typeface="Arial" panose="020B0604020202020204" pitchFamily="34" charset="0"/>
              <a:buChar char="•"/>
            </a:pPr>
            <a:endParaRPr lang="en-US" sz="2400" dirty="0" smtClean="0">
              <a:solidFill>
                <a:schemeClr val="tx1"/>
              </a:solidFill>
            </a:endParaRPr>
          </a:p>
          <a:p>
            <a:pPr marL="342900" indent="-342900" algn="r">
              <a:buFont typeface="Arial" panose="020B0604020202020204" pitchFamily="34" charset="0"/>
              <a:buChar char="•"/>
            </a:pPr>
            <a:endParaRPr lang="en-US" sz="2400" dirty="0">
              <a:solidFill>
                <a:schemeClr val="tx1"/>
              </a:solidFill>
            </a:endParaRPr>
          </a:p>
          <a:p>
            <a:pPr algn="r"/>
            <a:r>
              <a:rPr lang="en-US" sz="2400" dirty="0" smtClean="0">
                <a:solidFill>
                  <a:schemeClr val="tx1"/>
                </a:solidFill>
              </a:rPr>
              <a:t>    </a:t>
            </a:r>
            <a:endParaRPr lang="en-US" sz="2400" dirty="0">
              <a:solidFill>
                <a:schemeClr val="tx1"/>
              </a:solidFill>
            </a:endParaRPr>
          </a:p>
          <a:p>
            <a:pPr algn="r"/>
            <a:endParaRPr lang="en-US" sz="2400" dirty="0">
              <a:solidFill>
                <a:schemeClr val="tx1"/>
              </a:solidFill>
            </a:endParaRPr>
          </a:p>
        </p:txBody>
      </p:sp>
      <p:sp>
        <p:nvSpPr>
          <p:cNvPr id="2" name="Title 1"/>
          <p:cNvSpPr>
            <a:spLocks noGrp="1"/>
          </p:cNvSpPr>
          <p:nvPr>
            <p:ph type="title"/>
          </p:nvPr>
        </p:nvSpPr>
        <p:spPr>
          <a:xfrm>
            <a:off x="0" y="1219200"/>
            <a:ext cx="9144000" cy="1143000"/>
          </a:xfrm>
        </p:spPr>
        <p:txBody>
          <a:bodyPr>
            <a:normAutofit fontScale="90000"/>
          </a:bodyPr>
          <a:lstStyle/>
          <a:p>
            <a:r>
              <a:rPr lang="en-US" b="1" dirty="0" smtClean="0">
                <a:solidFill>
                  <a:srgbClr val="002060"/>
                </a:solidFill>
              </a:rPr>
              <a:t>Zero Tolerance For Unlawful Discrimination or Harassment</a:t>
            </a:r>
            <a:endParaRPr lang="en-US" b="1" dirty="0">
              <a:solidFill>
                <a:srgbClr val="002060"/>
              </a:solidFill>
            </a:endParaRPr>
          </a:p>
        </p:txBody>
      </p:sp>
      <p:sp>
        <p:nvSpPr>
          <p:cNvPr id="4" name="Content Placeholder 3"/>
          <p:cNvSpPr>
            <a:spLocks noGrp="1"/>
          </p:cNvSpPr>
          <p:nvPr>
            <p:ph sz="half" idx="2"/>
          </p:nvPr>
        </p:nvSpPr>
        <p:spPr>
          <a:xfrm>
            <a:off x="950843" y="2809115"/>
            <a:ext cx="7772400" cy="2316163"/>
          </a:xfrm>
        </p:spPr>
        <p:txBody>
          <a:bodyPr/>
          <a:lstStyle/>
          <a:p>
            <a:r>
              <a:rPr lang="en-US" dirty="0"/>
              <a:t>It is the policy of the United States Government, the Department of Defense, and the Air Force, not to condone or tolerate unlawful discrimination, to include sexual harassment, of any kind. </a:t>
            </a:r>
          </a:p>
        </p:txBody>
      </p:sp>
    </p:spTree>
    <p:extLst>
      <p:ext uri="{BB962C8B-B14F-4D97-AF65-F5344CB8AC3E}">
        <p14:creationId xmlns:p14="http://schemas.microsoft.com/office/powerpoint/2010/main" val="1845136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8"/>
          <p:cNvSpPr txBox="1">
            <a:spLocks/>
          </p:cNvSpPr>
          <p:nvPr/>
        </p:nvSpPr>
        <p:spPr>
          <a:xfrm>
            <a:off x="1371600" y="533400"/>
            <a:ext cx="6248400" cy="3778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smtClean="0">
                <a:solidFill>
                  <a:schemeClr val="bg1"/>
                </a:solidFill>
              </a:rPr>
              <a:t>NO FEAR ACT</a:t>
            </a:r>
          </a:p>
          <a:p>
            <a:endParaRPr lang="en-US" sz="2400" dirty="0"/>
          </a:p>
        </p:txBody>
      </p:sp>
      <p:sp>
        <p:nvSpPr>
          <p:cNvPr id="6" name="Rounded Rectangle 5"/>
          <p:cNvSpPr/>
          <p:nvPr/>
        </p:nvSpPr>
        <p:spPr>
          <a:xfrm>
            <a:off x="609600" y="2133599"/>
            <a:ext cx="8077200" cy="3124201"/>
          </a:xfrm>
          <a:prstGeom prst="roundRect">
            <a:avLst/>
          </a:prstGeom>
          <a:solidFill>
            <a:schemeClr val="bg1">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en-US" sz="2400" dirty="0" smtClean="0">
              <a:solidFill>
                <a:schemeClr val="tx1"/>
              </a:solidFill>
            </a:endParaRP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a:solidFill>
                  <a:schemeClr val="tx1"/>
                </a:solidFill>
              </a:rPr>
              <a:t>All violations should be reported to your EEO office manager</a:t>
            </a: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a:solidFill>
                  <a:schemeClr val="tx1"/>
                </a:solidFill>
              </a:rPr>
              <a:t>Violations of race, color, religion, sex, national origin, </a:t>
            </a:r>
            <a:r>
              <a:rPr lang="en-US" sz="2400" dirty="0" smtClean="0">
                <a:solidFill>
                  <a:schemeClr val="tx1"/>
                </a:solidFill>
              </a:rPr>
              <a:t>age or </a:t>
            </a:r>
            <a:r>
              <a:rPr lang="en-US" sz="2400" dirty="0">
                <a:solidFill>
                  <a:schemeClr val="tx1"/>
                </a:solidFill>
              </a:rPr>
              <a:t>disability must be reported within 45 calendar days of occurrence</a:t>
            </a:r>
          </a:p>
          <a:p>
            <a:endParaRPr lang="en-US" sz="2400" dirty="0">
              <a:solidFill>
                <a:schemeClr val="tx1"/>
              </a:solidFill>
            </a:endParaRPr>
          </a:p>
          <a:p>
            <a:endParaRPr lang="en-US" sz="2400" dirty="0">
              <a:solidFill>
                <a:schemeClr val="tx1"/>
              </a:solidFill>
            </a:endParaRPr>
          </a:p>
        </p:txBody>
      </p:sp>
      <p:sp>
        <p:nvSpPr>
          <p:cNvPr id="7" name="TextBox 6"/>
          <p:cNvSpPr txBox="1"/>
          <p:nvPr/>
        </p:nvSpPr>
        <p:spPr>
          <a:xfrm>
            <a:off x="0" y="1066800"/>
            <a:ext cx="9144000" cy="923330"/>
          </a:xfrm>
          <a:prstGeom prst="rect">
            <a:avLst/>
          </a:prstGeom>
          <a:noFill/>
        </p:spPr>
        <p:txBody>
          <a:bodyPr wrap="square" rtlCol="0">
            <a:spAutoFit/>
          </a:bodyPr>
          <a:lstStyle/>
          <a:p>
            <a:pPr algn="ctr"/>
            <a:r>
              <a:rPr lang="en-US" sz="5400" b="1" dirty="0" smtClean="0">
                <a:solidFill>
                  <a:srgbClr val="002060"/>
                </a:solidFill>
                <a:effectLst>
                  <a:outerShdw blurRad="38100" dist="38100" dir="2700000" algn="tl">
                    <a:srgbClr val="000000">
                      <a:alpha val="43137"/>
                    </a:srgbClr>
                  </a:outerShdw>
                </a:effectLst>
              </a:rPr>
              <a:t>VIOLATION REPORTING</a:t>
            </a:r>
            <a:endParaRPr lang="en-US" sz="54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6381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6CED01AC8EBE4D9DF2C81AB9AE5245" ma:contentTypeVersion="3" ma:contentTypeDescription="Create a new document." ma:contentTypeScope="" ma:versionID="bb5d5b11ef05c3427f482abc059898c1">
  <xsd:schema xmlns:xsd="http://www.w3.org/2001/XMLSchema" xmlns:xs="http://www.w3.org/2001/XMLSchema" xmlns:p="http://schemas.microsoft.com/office/2006/metadata/properties" xmlns:ns2="7d1dc84e-c447-4550-a67f-4881022dba96" targetNamespace="http://schemas.microsoft.com/office/2006/metadata/properties" ma:root="true" ma:fieldsID="eca72934eb616587dbb94e981fae1995" ns2:_="">
    <xsd:import namespace="7d1dc84e-c447-4550-a67f-4881022dba96"/>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1dc84e-c447-4550-a67f-4881022dba9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7d1dc84e-c447-4550-a67f-4881022dba96">NGBA1D-967775261-26</_dlc_DocId>
    <_dlc_DocIdUrl xmlns="7d1dc84e-c447-4550-a67f-4881022dba96">
      <Url>https://cs2.eis.af.mil/sites/12866/ANC/_layouts/DocIdRedir.aspx?ID=NGBA1D-967775261-26</Url>
      <Description>NGBA1D-967775261-26</Description>
    </_dlc_DocIdUrl>
  </documentManagement>
</p:properties>
</file>

<file path=customXml/itemProps1.xml><?xml version="1.0" encoding="utf-8"?>
<ds:datastoreItem xmlns:ds="http://schemas.openxmlformats.org/officeDocument/2006/customXml" ds:itemID="{94D4FDBA-49CA-433E-96D1-0216D9EF2FD7}"/>
</file>

<file path=customXml/itemProps2.xml><?xml version="1.0" encoding="utf-8"?>
<ds:datastoreItem xmlns:ds="http://schemas.openxmlformats.org/officeDocument/2006/customXml" ds:itemID="{A94F3FA9-104E-473E-8FD8-642C6F641130}"/>
</file>

<file path=customXml/itemProps3.xml><?xml version="1.0" encoding="utf-8"?>
<ds:datastoreItem xmlns:ds="http://schemas.openxmlformats.org/officeDocument/2006/customXml" ds:itemID="{9C7F2414-E3D7-4BA2-A289-0471C49F6736}"/>
</file>

<file path=customXml/itemProps4.xml><?xml version="1.0" encoding="utf-8"?>
<ds:datastoreItem xmlns:ds="http://schemas.openxmlformats.org/officeDocument/2006/customXml" ds:itemID="{B4C18460-9D89-42C1-880C-26D6CA4A9597}"/>
</file>

<file path=docProps/app.xml><?xml version="1.0" encoding="utf-8"?>
<Properties xmlns="http://schemas.openxmlformats.org/officeDocument/2006/extended-properties" xmlns:vt="http://schemas.openxmlformats.org/officeDocument/2006/docPropsVTypes">
  <TotalTime>386</TotalTime>
  <Words>1431</Words>
  <Application>Microsoft Office PowerPoint</Application>
  <PresentationFormat>On-screen Show (4:3)</PresentationFormat>
  <Paragraphs>188</Paragraphs>
  <Slides>13</Slides>
  <Notes>13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Unlawful Discrimination or Harassment</vt:lpstr>
      <vt:lpstr>Zero Tolerance For Unlawful Discrimination or Harassment</vt:lpstr>
      <vt:lpstr>PowerPoint Presentation</vt:lpstr>
      <vt:lpstr>PowerPoint Presentation</vt:lpstr>
      <vt:lpstr>PowerPoint Presentation</vt:lpstr>
      <vt:lpstr>PowerPoint Presentation</vt:lpstr>
      <vt:lpstr>PowerPoint Presentation</vt:lpstr>
    </vt:vector>
  </TitlesOfParts>
  <Company>U.S Air Force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Hawk, John Civ USAF ANG ANGTEC/SCVT</dc:creator>
  <cp:lastModifiedBy>Kynette Cheatham</cp:lastModifiedBy>
  <cp:revision>45</cp:revision>
  <dcterms:created xsi:type="dcterms:W3CDTF">2012-12-13T20:31:37Z</dcterms:created>
  <dcterms:modified xsi:type="dcterms:W3CDTF">2015-01-09T16:59:34Z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0x010100D26CED01AC8EBE4D9DF2C81AB9AE5245</vt:lpwstr>
  </property>
  <property fmtid="{D5CDD505-2E9C-101B-9397-08002B2CF9AE}" pid="3" name="_dlc_DocIdItemGuid">
    <vt:lpwstr>7f55f089-b88c-479c-8b61-039021c6ff60</vt:lpwstr>
  </property>
</Properties>
</file>